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Raleway Heavy" charset="1" panose="020B0003030101060003"/>
      <p:regular r:id="rId28"/>
    </p:embeddedFont>
    <p:embeddedFont>
      <p:font typeface="Now Bold" charset="1" panose="00000800000000000000"/>
      <p:regular r:id="rId29"/>
    </p:embeddedFont>
    <p:embeddedFont>
      <p:font typeface="Raleway Bold" charset="1" panose="020B0803030101060003"/>
      <p:regular r:id="rId30"/>
    </p:embeddedFont>
    <p:embeddedFont>
      <p:font typeface="Now Heavy" charset="1" panose="00000A00000000000000"/>
      <p:regular r:id="rId31"/>
    </p:embeddedFont>
    <p:embeddedFont>
      <p:font typeface="Now" charset="1" panose="000005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 Id="rId4" Target="../media/image23.jpeg" Type="http://schemas.openxmlformats.org/officeDocument/2006/relationships/image"/><Relationship Id="rId5" Target="../media/image24.jpeg" Type="http://schemas.openxmlformats.org/officeDocument/2006/relationships/image"/><Relationship Id="rId6" Target="../media/image25.jpeg" Type="http://schemas.openxmlformats.org/officeDocument/2006/relationships/image"/><Relationship Id="rId7" Target="../media/image26.jpeg" Type="http://schemas.openxmlformats.org/officeDocument/2006/relationships/image"/><Relationship Id="rId8" Target="../media/image27.jpeg" Type="http://schemas.openxmlformats.org/officeDocument/2006/relationships/image"/><Relationship Id="rId9" Target="../media/image2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2.jpeg" Type="http://schemas.openxmlformats.org/officeDocument/2006/relationships/image"/><Relationship Id="rId4" Target="../media/image4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4.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5.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sp>
        <p:nvSpPr>
          <p:cNvPr name="Freeform 2" id="2"/>
          <p:cNvSpPr/>
          <p:nvPr/>
        </p:nvSpPr>
        <p:spPr>
          <a:xfrm flipH="false" flipV="false" rot="0">
            <a:off x="9382297" y="0"/>
            <a:ext cx="8905703" cy="10287000"/>
          </a:xfrm>
          <a:custGeom>
            <a:avLst/>
            <a:gdLst/>
            <a:ahLst/>
            <a:cxnLst/>
            <a:rect r="r" b="b" t="t" l="l"/>
            <a:pathLst>
              <a:path h="10287000" w="8905703">
                <a:moveTo>
                  <a:pt x="0" y="0"/>
                </a:moveTo>
                <a:lnTo>
                  <a:pt x="8905703" y="0"/>
                </a:lnTo>
                <a:lnTo>
                  <a:pt x="8905703" y="10287000"/>
                </a:lnTo>
                <a:lnTo>
                  <a:pt x="0" y="10287000"/>
                </a:lnTo>
                <a:lnTo>
                  <a:pt x="0" y="0"/>
                </a:lnTo>
                <a:close/>
              </a:path>
            </a:pathLst>
          </a:custGeom>
          <a:blipFill>
            <a:blip r:embed="rId2"/>
            <a:stretch>
              <a:fillRect l="-31345" t="0" r="-22668" b="0"/>
            </a:stretch>
          </a:blipFill>
        </p:spPr>
      </p:sp>
      <p:sp>
        <p:nvSpPr>
          <p:cNvPr name="Freeform 3" id="3"/>
          <p:cNvSpPr/>
          <p:nvPr/>
        </p:nvSpPr>
        <p:spPr>
          <a:xfrm flipH="false" flipV="false" rot="0">
            <a:off x="0" y="-173867"/>
            <a:ext cx="9382297" cy="10460867"/>
          </a:xfrm>
          <a:custGeom>
            <a:avLst/>
            <a:gdLst/>
            <a:ahLst/>
            <a:cxnLst/>
            <a:rect r="r" b="b" t="t" l="l"/>
            <a:pathLst>
              <a:path h="10460867" w="9382297">
                <a:moveTo>
                  <a:pt x="0" y="0"/>
                </a:moveTo>
                <a:lnTo>
                  <a:pt x="9382297" y="0"/>
                </a:lnTo>
                <a:lnTo>
                  <a:pt x="9382297" y="10460867"/>
                </a:lnTo>
                <a:lnTo>
                  <a:pt x="0" y="10460867"/>
                </a:lnTo>
                <a:lnTo>
                  <a:pt x="0" y="0"/>
                </a:lnTo>
                <a:close/>
              </a:path>
            </a:pathLst>
          </a:custGeom>
          <a:blipFill>
            <a:blip r:embed="rId3"/>
            <a:stretch>
              <a:fillRect l="-22392" t="0" r="-26269" b="0"/>
            </a:stretch>
          </a:blipFill>
        </p:spPr>
      </p:sp>
      <p:sp>
        <p:nvSpPr>
          <p:cNvPr name="AutoShape 4" id="4"/>
          <p:cNvSpPr/>
          <p:nvPr/>
        </p:nvSpPr>
        <p:spPr>
          <a:xfrm>
            <a:off x="5988288" y="9792761"/>
            <a:ext cx="7181826" cy="0"/>
          </a:xfrm>
          <a:prstGeom prst="line">
            <a:avLst/>
          </a:prstGeom>
          <a:ln cap="flat" w="47625">
            <a:solidFill>
              <a:srgbClr val="A28231"/>
            </a:solidFill>
            <a:prstDash val="solid"/>
            <a:headEnd type="none" len="sm" w="sm"/>
            <a:tailEnd type="none" len="sm" w="sm"/>
          </a:ln>
        </p:spPr>
      </p:sp>
      <p:sp>
        <p:nvSpPr>
          <p:cNvPr name="TextBox 5" id="5"/>
          <p:cNvSpPr txBox="true"/>
          <p:nvPr/>
        </p:nvSpPr>
        <p:spPr>
          <a:xfrm rot="0">
            <a:off x="4691149" y="6774468"/>
            <a:ext cx="9776105" cy="1942921"/>
          </a:xfrm>
          <a:prstGeom prst="rect">
            <a:avLst/>
          </a:prstGeom>
        </p:spPr>
        <p:txBody>
          <a:bodyPr anchor="t" rtlCol="false" tIns="0" lIns="0" bIns="0" rIns="0">
            <a:spAutoFit/>
          </a:bodyPr>
          <a:lstStyle/>
          <a:p>
            <a:pPr algn="ctr">
              <a:lnSpc>
                <a:spcPts val="7817"/>
              </a:lnSpc>
            </a:pPr>
            <a:r>
              <a:rPr lang="en-US" b="true" sz="5584">
                <a:solidFill>
                  <a:srgbClr val="1D1D1F"/>
                </a:solidFill>
                <a:latin typeface="Raleway Heavy"/>
                <a:ea typeface="Raleway Heavy"/>
                <a:cs typeface="Raleway Heavy"/>
                <a:sym typeface="Raleway Heavy"/>
              </a:rPr>
              <a:t>INDIA GENERAL ELECTIONS </a:t>
            </a:r>
          </a:p>
          <a:p>
            <a:pPr algn="ctr">
              <a:lnSpc>
                <a:spcPts val="7817"/>
              </a:lnSpc>
            </a:pPr>
            <a:r>
              <a:rPr lang="en-US" b="true" sz="5584">
                <a:solidFill>
                  <a:srgbClr val="1D1D1F"/>
                </a:solidFill>
                <a:latin typeface="Raleway Heavy"/>
                <a:ea typeface="Raleway Heavy"/>
                <a:cs typeface="Raleway Heavy"/>
                <a:sym typeface="Raleway Heavy"/>
              </a:rPr>
              <a:t>RESULT ANALYSIS 2024</a:t>
            </a:r>
          </a:p>
        </p:txBody>
      </p:sp>
      <p:sp>
        <p:nvSpPr>
          <p:cNvPr name="TextBox 6" id="6"/>
          <p:cNvSpPr txBox="true"/>
          <p:nvPr/>
        </p:nvSpPr>
        <p:spPr>
          <a:xfrm rot="0">
            <a:off x="6819512" y="9027795"/>
            <a:ext cx="4648975" cy="413385"/>
          </a:xfrm>
          <a:prstGeom prst="rect">
            <a:avLst/>
          </a:prstGeom>
        </p:spPr>
        <p:txBody>
          <a:bodyPr anchor="t" rtlCol="false" tIns="0" lIns="0" bIns="0" rIns="0">
            <a:spAutoFit/>
          </a:bodyPr>
          <a:lstStyle/>
          <a:p>
            <a:pPr algn="ctr">
              <a:lnSpc>
                <a:spcPts val="3359"/>
              </a:lnSpc>
            </a:pPr>
            <a:r>
              <a:rPr lang="en-US" b="true" sz="2400" spc="480">
                <a:solidFill>
                  <a:srgbClr val="1D1D1F"/>
                </a:solidFill>
                <a:latin typeface="Now Bold"/>
                <a:ea typeface="Now Bold"/>
                <a:cs typeface="Now Bold"/>
                <a:sym typeface="Now Bold"/>
              </a:rPr>
              <a:t>FAROOK MOHAMMAD</a:t>
            </a:r>
          </a:p>
        </p:txBody>
      </p:sp>
      <p:sp>
        <p:nvSpPr>
          <p:cNvPr name="TextBox 7" id="7"/>
          <p:cNvSpPr txBox="true"/>
          <p:nvPr/>
        </p:nvSpPr>
        <p:spPr>
          <a:xfrm rot="0">
            <a:off x="7450499" y="515420"/>
            <a:ext cx="3387001" cy="2140587"/>
          </a:xfrm>
          <a:prstGeom prst="rect">
            <a:avLst/>
          </a:prstGeom>
        </p:spPr>
        <p:txBody>
          <a:bodyPr anchor="t" rtlCol="false" tIns="0" lIns="0" bIns="0" rIns="0">
            <a:spAutoFit/>
          </a:bodyPr>
          <a:lstStyle/>
          <a:p>
            <a:pPr algn="ctr">
              <a:lnSpc>
                <a:spcPts val="17546"/>
              </a:lnSpc>
            </a:pPr>
            <a:r>
              <a:rPr lang="en-US" b="true" sz="12533">
                <a:solidFill>
                  <a:srgbClr val="1D1D1F"/>
                </a:solidFill>
                <a:latin typeface="Raleway Bold"/>
                <a:ea typeface="Raleway Bold"/>
                <a:cs typeface="Raleway Bold"/>
                <a:sym typeface="Raleway Bold"/>
              </a:rPr>
              <a:t>VS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9703" t="0" r="-119703" b="0"/>
            </a:stretch>
          </a:blipFill>
        </p:spPr>
      </p:sp>
      <p:sp>
        <p:nvSpPr>
          <p:cNvPr name="Freeform 3" id="3"/>
          <p:cNvSpPr/>
          <p:nvPr/>
        </p:nvSpPr>
        <p:spPr>
          <a:xfrm flipH="false" flipV="false" rot="0">
            <a:off x="0" y="0"/>
            <a:ext cx="18768866" cy="10177546"/>
          </a:xfrm>
          <a:custGeom>
            <a:avLst/>
            <a:gdLst/>
            <a:ahLst/>
            <a:cxnLst/>
            <a:rect r="r" b="b" t="t" l="l"/>
            <a:pathLst>
              <a:path h="10177546" w="18768866">
                <a:moveTo>
                  <a:pt x="0" y="0"/>
                </a:moveTo>
                <a:lnTo>
                  <a:pt x="18768866" y="0"/>
                </a:lnTo>
                <a:lnTo>
                  <a:pt x="18768866" y="10177546"/>
                </a:lnTo>
                <a:lnTo>
                  <a:pt x="0" y="10177546"/>
                </a:lnTo>
                <a:lnTo>
                  <a:pt x="0" y="0"/>
                </a:lnTo>
                <a:close/>
              </a:path>
            </a:pathLst>
          </a:custGeom>
          <a:blipFill>
            <a:blip r:embed="rId3"/>
            <a:stretch>
              <a:fillRect l="0" t="-1866" r="0" b="-1866"/>
            </a:stretch>
          </a:blipFill>
        </p:spPr>
      </p:sp>
      <p:sp>
        <p:nvSpPr>
          <p:cNvPr name="TextBox 4" id="4"/>
          <p:cNvSpPr txBox="true"/>
          <p:nvPr/>
        </p:nvSpPr>
        <p:spPr>
          <a:xfrm rot="0">
            <a:off x="3158853" y="962025"/>
            <a:ext cx="11970293" cy="1073784"/>
          </a:xfrm>
          <a:prstGeom prst="rect">
            <a:avLst/>
          </a:prstGeom>
        </p:spPr>
        <p:txBody>
          <a:bodyPr anchor="t" rtlCol="false" tIns="0" lIns="0" bIns="0" rIns="0">
            <a:spAutoFit/>
          </a:bodyPr>
          <a:lstStyle/>
          <a:p>
            <a:pPr algn="ctr">
              <a:lnSpc>
                <a:spcPts val="4340"/>
              </a:lnSpc>
            </a:pPr>
            <a:r>
              <a:rPr lang="en-US" b="true" sz="3100">
                <a:solidFill>
                  <a:srgbClr val="1D1D1F"/>
                </a:solidFill>
                <a:latin typeface="Raleway Heavy"/>
                <a:ea typeface="Raleway Heavy"/>
                <a:cs typeface="Raleway Heavy"/>
                <a:sym typeface="Raleway Heavy"/>
              </a:rPr>
              <a:t>7. ADD NEW COLUMN FIELD IN TABLE PARTYWISE_RESULTS TO GET THE PARTY ALLIANZ AS NDA, I.N.D.I.A AND OTHER</a:t>
            </a:r>
          </a:p>
        </p:txBody>
      </p:sp>
      <p:sp>
        <p:nvSpPr>
          <p:cNvPr name="TextBox 5" id="5"/>
          <p:cNvSpPr txBox="true"/>
          <p:nvPr/>
        </p:nvSpPr>
        <p:spPr>
          <a:xfrm rot="0">
            <a:off x="8295277" y="2174371"/>
            <a:ext cx="1697446" cy="692822"/>
          </a:xfrm>
          <a:prstGeom prst="rect">
            <a:avLst/>
          </a:prstGeom>
        </p:spPr>
        <p:txBody>
          <a:bodyPr anchor="t" rtlCol="false" tIns="0" lIns="0" bIns="0" rIns="0">
            <a:spAutoFit/>
          </a:bodyPr>
          <a:lstStyle/>
          <a:p>
            <a:pPr algn="l">
              <a:lnSpc>
                <a:spcPts val="5648"/>
              </a:lnSpc>
            </a:pPr>
            <a:r>
              <a:rPr lang="en-US" sz="3765" b="true">
                <a:solidFill>
                  <a:srgbClr val="1D1D1F"/>
                </a:solidFill>
                <a:latin typeface="Now Bold"/>
                <a:ea typeface="Now Bold"/>
                <a:cs typeface="Now Bold"/>
                <a:sym typeface="Now Bold"/>
              </a:rPr>
              <a:t>Query</a:t>
            </a:r>
          </a:p>
        </p:txBody>
      </p:sp>
      <p:sp>
        <p:nvSpPr>
          <p:cNvPr name="Freeform 6" id="6"/>
          <p:cNvSpPr/>
          <p:nvPr/>
        </p:nvSpPr>
        <p:spPr>
          <a:xfrm flipH="false" flipV="false" rot="0">
            <a:off x="6406165" y="3209652"/>
            <a:ext cx="5475669" cy="4976459"/>
          </a:xfrm>
          <a:custGeom>
            <a:avLst/>
            <a:gdLst/>
            <a:ahLst/>
            <a:cxnLst/>
            <a:rect r="r" b="b" t="t" l="l"/>
            <a:pathLst>
              <a:path h="4976459" w="5475669">
                <a:moveTo>
                  <a:pt x="0" y="0"/>
                </a:moveTo>
                <a:lnTo>
                  <a:pt x="5475670" y="0"/>
                </a:lnTo>
                <a:lnTo>
                  <a:pt x="5475670" y="4976459"/>
                </a:lnTo>
                <a:lnTo>
                  <a:pt x="0" y="4976459"/>
                </a:lnTo>
                <a:lnTo>
                  <a:pt x="0" y="0"/>
                </a:lnTo>
                <a:close/>
              </a:path>
            </a:pathLst>
          </a:custGeom>
          <a:blipFill>
            <a:blip r:embed="rId4"/>
            <a:stretch>
              <a:fillRect l="0" t="-1075" r="-1111" b="-1075"/>
            </a:stretch>
          </a:blipFill>
          <a:ln w="38100" cap="sq">
            <a:solidFill>
              <a:srgbClr val="000000"/>
            </a:solidFill>
            <a:prstDash val="solid"/>
            <a:miter/>
          </a:ln>
        </p:spPr>
      </p:sp>
      <p:sp>
        <p:nvSpPr>
          <p:cNvPr name="Freeform 7" id="7"/>
          <p:cNvSpPr/>
          <p:nvPr/>
        </p:nvSpPr>
        <p:spPr>
          <a:xfrm flipH="false" flipV="false" rot="0">
            <a:off x="12391312" y="3209652"/>
            <a:ext cx="5451521" cy="4976459"/>
          </a:xfrm>
          <a:custGeom>
            <a:avLst/>
            <a:gdLst/>
            <a:ahLst/>
            <a:cxnLst/>
            <a:rect r="r" b="b" t="t" l="l"/>
            <a:pathLst>
              <a:path h="4976459" w="5451521">
                <a:moveTo>
                  <a:pt x="0" y="0"/>
                </a:moveTo>
                <a:lnTo>
                  <a:pt x="5451521" y="0"/>
                </a:lnTo>
                <a:lnTo>
                  <a:pt x="5451521" y="4976459"/>
                </a:lnTo>
                <a:lnTo>
                  <a:pt x="0" y="4976459"/>
                </a:lnTo>
                <a:lnTo>
                  <a:pt x="0" y="0"/>
                </a:lnTo>
                <a:close/>
              </a:path>
            </a:pathLst>
          </a:custGeom>
          <a:blipFill>
            <a:blip r:embed="rId5"/>
            <a:stretch>
              <a:fillRect l="0" t="0" r="-27429" b="0"/>
            </a:stretch>
          </a:blipFill>
          <a:ln w="38100" cap="sq">
            <a:solidFill>
              <a:srgbClr val="000000"/>
            </a:solidFill>
            <a:prstDash val="solid"/>
            <a:miter/>
          </a:ln>
        </p:spPr>
      </p:sp>
      <p:sp>
        <p:nvSpPr>
          <p:cNvPr name="Freeform 8" id="8"/>
          <p:cNvSpPr/>
          <p:nvPr/>
        </p:nvSpPr>
        <p:spPr>
          <a:xfrm flipH="false" flipV="false" rot="0">
            <a:off x="324722" y="3209652"/>
            <a:ext cx="5644114" cy="966152"/>
          </a:xfrm>
          <a:custGeom>
            <a:avLst/>
            <a:gdLst/>
            <a:ahLst/>
            <a:cxnLst/>
            <a:rect r="r" b="b" t="t" l="l"/>
            <a:pathLst>
              <a:path h="966152" w="5644114">
                <a:moveTo>
                  <a:pt x="0" y="0"/>
                </a:moveTo>
                <a:lnTo>
                  <a:pt x="5644114" y="0"/>
                </a:lnTo>
                <a:lnTo>
                  <a:pt x="5644114" y="966152"/>
                </a:lnTo>
                <a:lnTo>
                  <a:pt x="0" y="966152"/>
                </a:lnTo>
                <a:lnTo>
                  <a:pt x="0" y="0"/>
                </a:lnTo>
                <a:close/>
              </a:path>
            </a:pathLst>
          </a:custGeom>
          <a:blipFill>
            <a:blip r:embed="rId6"/>
            <a:stretch>
              <a:fillRect l="0" t="-714" r="-4763" b="-714"/>
            </a:stretch>
          </a:blipFill>
          <a:ln w="38100" cap="sq">
            <a:solidFill>
              <a:srgbClr val="000000"/>
            </a:solidFill>
            <a:prstDash val="solid"/>
            <a:miter/>
          </a:ln>
        </p:spPr>
      </p:sp>
      <p:sp>
        <p:nvSpPr>
          <p:cNvPr name="Freeform 9" id="9"/>
          <p:cNvSpPr/>
          <p:nvPr/>
        </p:nvSpPr>
        <p:spPr>
          <a:xfrm flipH="false" flipV="false" rot="0">
            <a:off x="324722" y="4392042"/>
            <a:ext cx="5644114" cy="1502915"/>
          </a:xfrm>
          <a:custGeom>
            <a:avLst/>
            <a:gdLst/>
            <a:ahLst/>
            <a:cxnLst/>
            <a:rect r="r" b="b" t="t" l="l"/>
            <a:pathLst>
              <a:path h="1502915" w="5644114">
                <a:moveTo>
                  <a:pt x="0" y="0"/>
                </a:moveTo>
                <a:lnTo>
                  <a:pt x="5644114" y="0"/>
                </a:lnTo>
                <a:lnTo>
                  <a:pt x="5644114" y="1502916"/>
                </a:lnTo>
                <a:lnTo>
                  <a:pt x="0" y="1502916"/>
                </a:lnTo>
                <a:lnTo>
                  <a:pt x="0" y="0"/>
                </a:lnTo>
                <a:close/>
              </a:path>
            </a:pathLst>
          </a:custGeom>
          <a:blipFill>
            <a:blip r:embed="rId7"/>
            <a:stretch>
              <a:fillRect l="-14" t="0" r="-5455" b="-5084"/>
            </a:stretch>
          </a:blipFill>
          <a:ln w="38100" cap="sq">
            <a:solidFill>
              <a:srgbClr val="000000"/>
            </a:solidFill>
            <a:prstDash val="solid"/>
            <a:miter/>
          </a:ln>
        </p:spPr>
      </p:sp>
      <p:sp>
        <p:nvSpPr>
          <p:cNvPr name="Freeform 10" id="10"/>
          <p:cNvSpPr/>
          <p:nvPr/>
        </p:nvSpPr>
        <p:spPr>
          <a:xfrm flipH="false" flipV="false" rot="0">
            <a:off x="324722" y="6114033"/>
            <a:ext cx="5576618" cy="3044925"/>
          </a:xfrm>
          <a:custGeom>
            <a:avLst/>
            <a:gdLst/>
            <a:ahLst/>
            <a:cxnLst/>
            <a:rect r="r" b="b" t="t" l="l"/>
            <a:pathLst>
              <a:path h="3044925" w="5576618">
                <a:moveTo>
                  <a:pt x="0" y="0"/>
                </a:moveTo>
                <a:lnTo>
                  <a:pt x="5576618" y="0"/>
                </a:lnTo>
                <a:lnTo>
                  <a:pt x="5576618" y="3044925"/>
                </a:lnTo>
                <a:lnTo>
                  <a:pt x="0" y="3044925"/>
                </a:lnTo>
                <a:lnTo>
                  <a:pt x="0" y="0"/>
                </a:lnTo>
                <a:close/>
              </a:path>
            </a:pathLst>
          </a:custGeom>
          <a:blipFill>
            <a:blip r:embed="rId8"/>
            <a:stretch>
              <a:fillRect l="-458" t="-36" r="-458" b="0"/>
            </a:stretch>
          </a:blipFill>
          <a:ln w="38100" cap="sq">
            <a:solidFill>
              <a:srgbClr val="000000"/>
            </a:solidFill>
            <a:prstDash val="solid"/>
            <a:miter/>
          </a:ln>
        </p:spPr>
      </p:sp>
      <p:sp>
        <p:nvSpPr>
          <p:cNvPr name="Freeform 11" id="11"/>
          <p:cNvSpPr/>
          <p:nvPr/>
        </p:nvSpPr>
        <p:spPr>
          <a:xfrm flipH="false" flipV="false" rot="0">
            <a:off x="9384988" y="8339054"/>
            <a:ext cx="4993693" cy="1838492"/>
          </a:xfrm>
          <a:custGeom>
            <a:avLst/>
            <a:gdLst/>
            <a:ahLst/>
            <a:cxnLst/>
            <a:rect r="r" b="b" t="t" l="l"/>
            <a:pathLst>
              <a:path h="1838492" w="4993693">
                <a:moveTo>
                  <a:pt x="0" y="0"/>
                </a:moveTo>
                <a:lnTo>
                  <a:pt x="4993693" y="0"/>
                </a:lnTo>
                <a:lnTo>
                  <a:pt x="4993693" y="1838492"/>
                </a:lnTo>
                <a:lnTo>
                  <a:pt x="0" y="1838492"/>
                </a:lnTo>
                <a:lnTo>
                  <a:pt x="0" y="0"/>
                </a:lnTo>
                <a:close/>
              </a:path>
            </a:pathLst>
          </a:custGeom>
          <a:blipFill>
            <a:blip r:embed="rId9"/>
            <a:stretch>
              <a:fillRect l="0" t="-1758" r="-4805" b="-1758"/>
            </a:stretch>
          </a:blipFill>
          <a:ln w="38100" cap="sq">
            <a:solidFill>
              <a:srgbClr val="000000"/>
            </a:solidFill>
            <a:prstDash val="solid"/>
            <a:miter/>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89016" y="2536822"/>
            <a:ext cx="16370284" cy="4589388"/>
          </a:xfrm>
          <a:custGeom>
            <a:avLst/>
            <a:gdLst/>
            <a:ahLst/>
            <a:cxnLst/>
            <a:rect r="r" b="b" t="t" l="l"/>
            <a:pathLst>
              <a:path h="4589388" w="16370284">
                <a:moveTo>
                  <a:pt x="0" y="0"/>
                </a:moveTo>
                <a:lnTo>
                  <a:pt x="16370284" y="0"/>
                </a:lnTo>
                <a:lnTo>
                  <a:pt x="16370284" y="4589388"/>
                </a:lnTo>
                <a:lnTo>
                  <a:pt x="0" y="4589388"/>
                </a:lnTo>
                <a:lnTo>
                  <a:pt x="0" y="0"/>
                </a:lnTo>
                <a:close/>
              </a:path>
            </a:pathLst>
          </a:custGeom>
          <a:blipFill>
            <a:blip r:embed="rId2"/>
            <a:stretch>
              <a:fillRect l="0" t="-262" r="0" b="-262"/>
            </a:stretch>
          </a:blipFill>
          <a:ln w="38100" cap="sq">
            <a:solidFill>
              <a:srgbClr val="000000"/>
            </a:solidFill>
            <a:prstDash val="solid"/>
            <a:miter/>
          </a:ln>
        </p:spPr>
      </p:sp>
      <p:sp>
        <p:nvSpPr>
          <p:cNvPr name="Freeform 3" id="3"/>
          <p:cNvSpPr/>
          <p:nvPr/>
        </p:nvSpPr>
        <p:spPr>
          <a:xfrm flipH="false" flipV="false" rot="0">
            <a:off x="889016" y="8402462"/>
            <a:ext cx="16370284" cy="1311432"/>
          </a:xfrm>
          <a:custGeom>
            <a:avLst/>
            <a:gdLst/>
            <a:ahLst/>
            <a:cxnLst/>
            <a:rect r="r" b="b" t="t" l="l"/>
            <a:pathLst>
              <a:path h="1311432" w="16370284">
                <a:moveTo>
                  <a:pt x="0" y="0"/>
                </a:moveTo>
                <a:lnTo>
                  <a:pt x="16370284" y="0"/>
                </a:lnTo>
                <a:lnTo>
                  <a:pt x="16370284" y="1311432"/>
                </a:lnTo>
                <a:lnTo>
                  <a:pt x="0" y="1311432"/>
                </a:lnTo>
                <a:lnTo>
                  <a:pt x="0" y="0"/>
                </a:lnTo>
                <a:close/>
              </a:path>
            </a:pathLst>
          </a:custGeom>
          <a:blipFill>
            <a:blip r:embed="rId3"/>
            <a:stretch>
              <a:fillRect l="0" t="0" r="0" b="0"/>
            </a:stretch>
          </a:blipFill>
          <a:ln w="38100" cap="sq">
            <a:solidFill>
              <a:srgbClr val="000000"/>
            </a:solidFill>
            <a:prstDash val="solid"/>
            <a:miter/>
          </a:ln>
        </p:spPr>
      </p:sp>
      <p:sp>
        <p:nvSpPr>
          <p:cNvPr name="TextBox 4" id="4"/>
          <p:cNvSpPr txBox="true"/>
          <p:nvPr/>
        </p:nvSpPr>
        <p:spPr>
          <a:xfrm rot="0">
            <a:off x="2267331" y="186786"/>
            <a:ext cx="14302433" cy="1073784"/>
          </a:xfrm>
          <a:prstGeom prst="rect">
            <a:avLst/>
          </a:prstGeom>
        </p:spPr>
        <p:txBody>
          <a:bodyPr anchor="t" rtlCol="false" tIns="0" lIns="0" bIns="0" rIns="0">
            <a:spAutoFit/>
          </a:bodyPr>
          <a:lstStyle/>
          <a:p>
            <a:pPr algn="ctr">
              <a:lnSpc>
                <a:spcPts val="4340"/>
              </a:lnSpc>
            </a:pPr>
            <a:r>
              <a:rPr lang="en-US" b="true" sz="3100">
                <a:solidFill>
                  <a:srgbClr val="1D1D1F"/>
                </a:solidFill>
                <a:latin typeface="Raleway Heavy"/>
                <a:ea typeface="Raleway Heavy"/>
                <a:cs typeface="Raleway Heavy"/>
                <a:sym typeface="Raleway Heavy"/>
              </a:rPr>
              <a:t>8. WINNING CANDIDATE'S NAME, THEIR PARTY NAME, TOTAL VOTES, AND THE MARGIN OF VICTORY FOR A SPECIFIC STATE AND CONSTITUENCY?</a:t>
            </a:r>
          </a:p>
        </p:txBody>
      </p:sp>
      <p:sp>
        <p:nvSpPr>
          <p:cNvPr name="TextBox 5" id="5"/>
          <p:cNvSpPr txBox="true"/>
          <p:nvPr/>
        </p:nvSpPr>
        <p:spPr>
          <a:xfrm rot="0">
            <a:off x="1028700" y="1651095"/>
            <a:ext cx="2477263"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Query</a:t>
            </a:r>
          </a:p>
        </p:txBody>
      </p:sp>
      <p:sp>
        <p:nvSpPr>
          <p:cNvPr name="TextBox 6" id="6"/>
          <p:cNvSpPr txBox="true"/>
          <p:nvPr/>
        </p:nvSpPr>
        <p:spPr>
          <a:xfrm rot="0">
            <a:off x="1028700" y="7368646"/>
            <a:ext cx="2187485"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Result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693102" y="1736820"/>
            <a:ext cx="11450891" cy="3210242"/>
          </a:xfrm>
          <a:custGeom>
            <a:avLst/>
            <a:gdLst/>
            <a:ahLst/>
            <a:cxnLst/>
            <a:rect r="r" b="b" t="t" l="l"/>
            <a:pathLst>
              <a:path h="3210242" w="11450891">
                <a:moveTo>
                  <a:pt x="0" y="0"/>
                </a:moveTo>
                <a:lnTo>
                  <a:pt x="11450891" y="0"/>
                </a:lnTo>
                <a:lnTo>
                  <a:pt x="11450891" y="3210242"/>
                </a:lnTo>
                <a:lnTo>
                  <a:pt x="0" y="3210242"/>
                </a:lnTo>
                <a:lnTo>
                  <a:pt x="0" y="0"/>
                </a:lnTo>
                <a:close/>
              </a:path>
            </a:pathLst>
          </a:custGeom>
          <a:blipFill>
            <a:blip r:embed="rId2"/>
            <a:stretch>
              <a:fillRect l="-389" t="0" r="-389" b="0"/>
            </a:stretch>
          </a:blipFill>
          <a:ln w="38100" cap="sq">
            <a:solidFill>
              <a:srgbClr val="000000"/>
            </a:solidFill>
            <a:prstDash val="solid"/>
            <a:miter/>
          </a:ln>
        </p:spPr>
      </p:sp>
      <p:sp>
        <p:nvSpPr>
          <p:cNvPr name="Freeform 3" id="3"/>
          <p:cNvSpPr/>
          <p:nvPr/>
        </p:nvSpPr>
        <p:spPr>
          <a:xfrm flipH="false" flipV="false" rot="0">
            <a:off x="3693102" y="5143500"/>
            <a:ext cx="11385171" cy="4900993"/>
          </a:xfrm>
          <a:custGeom>
            <a:avLst/>
            <a:gdLst/>
            <a:ahLst/>
            <a:cxnLst/>
            <a:rect r="r" b="b" t="t" l="l"/>
            <a:pathLst>
              <a:path h="4900993" w="11385171">
                <a:moveTo>
                  <a:pt x="0" y="0"/>
                </a:moveTo>
                <a:lnTo>
                  <a:pt x="11385171" y="0"/>
                </a:lnTo>
                <a:lnTo>
                  <a:pt x="11385171" y="4900993"/>
                </a:lnTo>
                <a:lnTo>
                  <a:pt x="0" y="4900993"/>
                </a:lnTo>
                <a:lnTo>
                  <a:pt x="0" y="0"/>
                </a:lnTo>
                <a:close/>
              </a:path>
            </a:pathLst>
          </a:custGeom>
          <a:blipFill>
            <a:blip r:embed="rId3"/>
            <a:stretch>
              <a:fillRect l="0" t="0" r="0" b="0"/>
            </a:stretch>
          </a:blipFill>
          <a:ln w="38100" cap="sq">
            <a:solidFill>
              <a:srgbClr val="000000"/>
            </a:solidFill>
            <a:prstDash val="solid"/>
            <a:miter/>
          </a:ln>
        </p:spPr>
      </p:sp>
      <p:sp>
        <p:nvSpPr>
          <p:cNvPr name="TextBox 4" id="4"/>
          <p:cNvSpPr txBox="true"/>
          <p:nvPr/>
        </p:nvSpPr>
        <p:spPr>
          <a:xfrm rot="0">
            <a:off x="2267331" y="186786"/>
            <a:ext cx="14302433" cy="1073784"/>
          </a:xfrm>
          <a:prstGeom prst="rect">
            <a:avLst/>
          </a:prstGeom>
        </p:spPr>
        <p:txBody>
          <a:bodyPr anchor="t" rtlCol="false" tIns="0" lIns="0" bIns="0" rIns="0">
            <a:spAutoFit/>
          </a:bodyPr>
          <a:lstStyle/>
          <a:p>
            <a:pPr algn="ctr">
              <a:lnSpc>
                <a:spcPts val="4340"/>
              </a:lnSpc>
            </a:pPr>
            <a:r>
              <a:rPr lang="en-US" b="true" sz="3100">
                <a:solidFill>
                  <a:srgbClr val="1D1D1F"/>
                </a:solidFill>
                <a:latin typeface="Raleway Heavy"/>
                <a:ea typeface="Raleway Heavy"/>
                <a:cs typeface="Raleway Heavy"/>
                <a:sym typeface="Raleway Heavy"/>
              </a:rPr>
              <a:t>9. WHAT IS THE DISTRIBUTION OF EVM VOTES VERSUS POSTAL VOTES FOR CANDIDATES IN A SPECIFIC CONSTITUENCY?</a:t>
            </a:r>
          </a:p>
        </p:txBody>
      </p:sp>
      <p:sp>
        <p:nvSpPr>
          <p:cNvPr name="TextBox 5" id="5"/>
          <p:cNvSpPr txBox="true"/>
          <p:nvPr/>
        </p:nvSpPr>
        <p:spPr>
          <a:xfrm rot="0">
            <a:off x="1028700" y="3020296"/>
            <a:ext cx="2477263"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Query</a:t>
            </a:r>
          </a:p>
        </p:txBody>
      </p:sp>
      <p:sp>
        <p:nvSpPr>
          <p:cNvPr name="TextBox 6" id="6"/>
          <p:cNvSpPr txBox="true"/>
          <p:nvPr/>
        </p:nvSpPr>
        <p:spPr>
          <a:xfrm rot="0">
            <a:off x="835515" y="5339987"/>
            <a:ext cx="2187485"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Result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943636"/>
            <a:ext cx="16370284" cy="3928868"/>
          </a:xfrm>
          <a:custGeom>
            <a:avLst/>
            <a:gdLst/>
            <a:ahLst/>
            <a:cxnLst/>
            <a:rect r="r" b="b" t="t" l="l"/>
            <a:pathLst>
              <a:path h="3928868" w="16370284">
                <a:moveTo>
                  <a:pt x="0" y="0"/>
                </a:moveTo>
                <a:lnTo>
                  <a:pt x="16370284" y="0"/>
                </a:lnTo>
                <a:lnTo>
                  <a:pt x="16370284" y="3928868"/>
                </a:lnTo>
                <a:lnTo>
                  <a:pt x="0" y="3928868"/>
                </a:lnTo>
                <a:lnTo>
                  <a:pt x="0" y="0"/>
                </a:lnTo>
                <a:close/>
              </a:path>
            </a:pathLst>
          </a:custGeom>
          <a:blipFill>
            <a:blip r:embed="rId2"/>
            <a:stretch>
              <a:fillRect l="0" t="0" r="0" b="0"/>
            </a:stretch>
          </a:blipFill>
          <a:ln w="38100" cap="sq">
            <a:solidFill>
              <a:srgbClr val="000000"/>
            </a:solidFill>
            <a:prstDash val="solid"/>
            <a:miter/>
          </a:ln>
        </p:spPr>
      </p:sp>
      <p:sp>
        <p:nvSpPr>
          <p:cNvPr name="Freeform 3" id="3"/>
          <p:cNvSpPr/>
          <p:nvPr/>
        </p:nvSpPr>
        <p:spPr>
          <a:xfrm flipH="false" flipV="false" rot="0">
            <a:off x="1028700" y="6763445"/>
            <a:ext cx="10753524" cy="2314598"/>
          </a:xfrm>
          <a:custGeom>
            <a:avLst/>
            <a:gdLst/>
            <a:ahLst/>
            <a:cxnLst/>
            <a:rect r="r" b="b" t="t" l="l"/>
            <a:pathLst>
              <a:path h="2314598" w="10753524">
                <a:moveTo>
                  <a:pt x="0" y="0"/>
                </a:moveTo>
                <a:lnTo>
                  <a:pt x="10753524" y="0"/>
                </a:lnTo>
                <a:lnTo>
                  <a:pt x="10753524" y="2314598"/>
                </a:lnTo>
                <a:lnTo>
                  <a:pt x="0" y="2314598"/>
                </a:lnTo>
                <a:lnTo>
                  <a:pt x="0" y="0"/>
                </a:lnTo>
                <a:close/>
              </a:path>
            </a:pathLst>
          </a:custGeom>
          <a:blipFill>
            <a:blip r:embed="rId3"/>
            <a:stretch>
              <a:fillRect l="0" t="0" r="0" b="-16148"/>
            </a:stretch>
          </a:blipFill>
          <a:ln w="38100" cap="sq">
            <a:solidFill>
              <a:srgbClr val="000000"/>
            </a:solidFill>
            <a:prstDash val="solid"/>
            <a:miter/>
          </a:ln>
        </p:spPr>
      </p:sp>
      <p:sp>
        <p:nvSpPr>
          <p:cNvPr name="TextBox 4" id="4"/>
          <p:cNvSpPr txBox="true"/>
          <p:nvPr/>
        </p:nvSpPr>
        <p:spPr>
          <a:xfrm rot="0">
            <a:off x="2267331" y="186786"/>
            <a:ext cx="14302433" cy="1073784"/>
          </a:xfrm>
          <a:prstGeom prst="rect">
            <a:avLst/>
          </a:prstGeom>
        </p:spPr>
        <p:txBody>
          <a:bodyPr anchor="t" rtlCol="false" tIns="0" lIns="0" bIns="0" rIns="0">
            <a:spAutoFit/>
          </a:bodyPr>
          <a:lstStyle/>
          <a:p>
            <a:pPr algn="ctr">
              <a:lnSpc>
                <a:spcPts val="4340"/>
              </a:lnSpc>
            </a:pPr>
            <a:r>
              <a:rPr lang="en-US" b="true" sz="3100">
                <a:solidFill>
                  <a:srgbClr val="1D1D1F"/>
                </a:solidFill>
                <a:latin typeface="Raleway Heavy"/>
                <a:ea typeface="Raleway Heavy"/>
                <a:cs typeface="Raleway Heavy"/>
                <a:sym typeface="Raleway Heavy"/>
              </a:rPr>
              <a:t>10. WHICH PARTIES WON THE MOST SEATS IN S STATE, AND HOW MANY SEATS DID EACH PARTY WIN ?</a:t>
            </a:r>
          </a:p>
        </p:txBody>
      </p:sp>
      <p:sp>
        <p:nvSpPr>
          <p:cNvPr name="TextBox 5" id="5"/>
          <p:cNvSpPr txBox="true"/>
          <p:nvPr/>
        </p:nvSpPr>
        <p:spPr>
          <a:xfrm rot="0">
            <a:off x="1028700" y="1174845"/>
            <a:ext cx="2477263"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Query</a:t>
            </a:r>
          </a:p>
        </p:txBody>
      </p:sp>
      <p:sp>
        <p:nvSpPr>
          <p:cNvPr name="TextBox 6" id="6"/>
          <p:cNvSpPr txBox="true"/>
          <p:nvPr/>
        </p:nvSpPr>
        <p:spPr>
          <a:xfrm rot="0">
            <a:off x="1028700" y="5996329"/>
            <a:ext cx="2187485"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Result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2713507"/>
            <a:ext cx="15790728" cy="3928868"/>
          </a:xfrm>
          <a:custGeom>
            <a:avLst/>
            <a:gdLst/>
            <a:ahLst/>
            <a:cxnLst/>
            <a:rect r="r" b="b" t="t" l="l"/>
            <a:pathLst>
              <a:path h="3928868" w="15790728">
                <a:moveTo>
                  <a:pt x="0" y="0"/>
                </a:moveTo>
                <a:lnTo>
                  <a:pt x="15790728" y="0"/>
                </a:lnTo>
                <a:lnTo>
                  <a:pt x="15790728" y="3928869"/>
                </a:lnTo>
                <a:lnTo>
                  <a:pt x="0" y="3928869"/>
                </a:lnTo>
                <a:lnTo>
                  <a:pt x="0" y="0"/>
                </a:lnTo>
                <a:close/>
              </a:path>
            </a:pathLst>
          </a:custGeom>
          <a:blipFill>
            <a:blip r:embed="rId2"/>
            <a:stretch>
              <a:fillRect l="0" t="-1136" r="-3670" b="-1136"/>
            </a:stretch>
          </a:blipFill>
          <a:ln w="38100" cap="sq">
            <a:solidFill>
              <a:srgbClr val="000000"/>
            </a:solidFill>
            <a:prstDash val="solid"/>
            <a:miter/>
          </a:ln>
        </p:spPr>
      </p:sp>
      <p:sp>
        <p:nvSpPr>
          <p:cNvPr name="TextBox 3" id="3"/>
          <p:cNvSpPr txBox="true"/>
          <p:nvPr/>
        </p:nvSpPr>
        <p:spPr>
          <a:xfrm rot="0">
            <a:off x="2267331" y="186786"/>
            <a:ext cx="14302433" cy="986154"/>
          </a:xfrm>
          <a:prstGeom prst="rect">
            <a:avLst/>
          </a:prstGeom>
        </p:spPr>
        <p:txBody>
          <a:bodyPr anchor="t" rtlCol="false" tIns="0" lIns="0" bIns="0" rIns="0">
            <a:spAutoFit/>
          </a:bodyPr>
          <a:lstStyle/>
          <a:p>
            <a:pPr algn="ctr">
              <a:lnSpc>
                <a:spcPts val="3920"/>
              </a:lnSpc>
            </a:pPr>
            <a:r>
              <a:rPr lang="en-US" b="true" sz="2800">
                <a:solidFill>
                  <a:srgbClr val="1D1D1F"/>
                </a:solidFill>
                <a:latin typeface="Raleway Heavy"/>
                <a:ea typeface="Raleway Heavy"/>
                <a:cs typeface="Raleway Heavy"/>
                <a:sym typeface="Raleway Heavy"/>
              </a:rPr>
              <a:t>11. WHAT IS THE TOTAL NUMBER OF SEATS WON BY EACH PARTY ALLIANCE (NDA, I.N.D.I.A, AND OTHER) IN EACH STATE FOR THE INDIA ELECTIONS 2024</a:t>
            </a:r>
          </a:p>
        </p:txBody>
      </p:sp>
      <p:sp>
        <p:nvSpPr>
          <p:cNvPr name="TextBox 4" id="4"/>
          <p:cNvSpPr txBox="true"/>
          <p:nvPr/>
        </p:nvSpPr>
        <p:spPr>
          <a:xfrm rot="0">
            <a:off x="1028700" y="1174845"/>
            <a:ext cx="2477263"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Query</a:t>
            </a:r>
          </a:p>
        </p:txBody>
      </p:sp>
      <p:sp>
        <p:nvSpPr>
          <p:cNvPr name="TextBox 5" id="5"/>
          <p:cNvSpPr txBox="true"/>
          <p:nvPr/>
        </p:nvSpPr>
        <p:spPr>
          <a:xfrm rot="0">
            <a:off x="7142099" y="8097218"/>
            <a:ext cx="3563929"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Result Next Page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103101" y="6184946"/>
            <a:ext cx="7466663" cy="3141529"/>
          </a:xfrm>
          <a:custGeom>
            <a:avLst/>
            <a:gdLst/>
            <a:ahLst/>
            <a:cxnLst/>
            <a:rect r="r" b="b" t="t" l="l"/>
            <a:pathLst>
              <a:path h="3141529" w="7466663">
                <a:moveTo>
                  <a:pt x="0" y="0"/>
                </a:moveTo>
                <a:lnTo>
                  <a:pt x="7466663" y="0"/>
                </a:lnTo>
                <a:lnTo>
                  <a:pt x="7466663" y="3141529"/>
                </a:lnTo>
                <a:lnTo>
                  <a:pt x="0" y="3141529"/>
                </a:lnTo>
                <a:lnTo>
                  <a:pt x="0" y="0"/>
                </a:lnTo>
                <a:close/>
              </a:path>
            </a:pathLst>
          </a:custGeom>
          <a:blipFill>
            <a:blip r:embed="rId2"/>
            <a:stretch>
              <a:fillRect l="0" t="0" r="0" b="0"/>
            </a:stretch>
          </a:blipFill>
          <a:ln w="38100" cap="sq">
            <a:solidFill>
              <a:srgbClr val="000000"/>
            </a:solidFill>
            <a:prstDash val="solid"/>
            <a:miter/>
          </a:ln>
        </p:spPr>
      </p:sp>
      <p:sp>
        <p:nvSpPr>
          <p:cNvPr name="Freeform 3" id="3"/>
          <p:cNvSpPr/>
          <p:nvPr/>
        </p:nvSpPr>
        <p:spPr>
          <a:xfrm flipH="false" flipV="false" rot="0">
            <a:off x="313926" y="2328735"/>
            <a:ext cx="8076006" cy="3856210"/>
          </a:xfrm>
          <a:custGeom>
            <a:avLst/>
            <a:gdLst/>
            <a:ahLst/>
            <a:cxnLst/>
            <a:rect r="r" b="b" t="t" l="l"/>
            <a:pathLst>
              <a:path h="3856210" w="8076006">
                <a:moveTo>
                  <a:pt x="0" y="0"/>
                </a:moveTo>
                <a:lnTo>
                  <a:pt x="8076006" y="0"/>
                </a:lnTo>
                <a:lnTo>
                  <a:pt x="8076006" y="3856211"/>
                </a:lnTo>
                <a:lnTo>
                  <a:pt x="0" y="3856211"/>
                </a:lnTo>
                <a:lnTo>
                  <a:pt x="0" y="0"/>
                </a:lnTo>
                <a:close/>
              </a:path>
            </a:pathLst>
          </a:custGeom>
          <a:blipFill>
            <a:blip r:embed="rId3"/>
            <a:stretch>
              <a:fillRect l="0" t="0" r="0" b="0"/>
            </a:stretch>
          </a:blipFill>
          <a:ln w="38100" cap="sq">
            <a:solidFill>
              <a:srgbClr val="000000"/>
            </a:solidFill>
            <a:prstDash val="solid"/>
            <a:miter/>
          </a:ln>
        </p:spPr>
      </p:sp>
      <p:sp>
        <p:nvSpPr>
          <p:cNvPr name="TextBox 4" id="4"/>
          <p:cNvSpPr txBox="true"/>
          <p:nvPr/>
        </p:nvSpPr>
        <p:spPr>
          <a:xfrm rot="0">
            <a:off x="2267331" y="186786"/>
            <a:ext cx="14302433" cy="986154"/>
          </a:xfrm>
          <a:prstGeom prst="rect">
            <a:avLst/>
          </a:prstGeom>
        </p:spPr>
        <p:txBody>
          <a:bodyPr anchor="t" rtlCol="false" tIns="0" lIns="0" bIns="0" rIns="0">
            <a:spAutoFit/>
          </a:bodyPr>
          <a:lstStyle/>
          <a:p>
            <a:pPr algn="ctr">
              <a:lnSpc>
                <a:spcPts val="3920"/>
              </a:lnSpc>
            </a:pPr>
            <a:r>
              <a:rPr lang="en-US" b="true" sz="2800">
                <a:solidFill>
                  <a:srgbClr val="1D1D1F"/>
                </a:solidFill>
                <a:latin typeface="Raleway Heavy"/>
                <a:ea typeface="Raleway Heavy"/>
                <a:cs typeface="Raleway Heavy"/>
                <a:sym typeface="Raleway Heavy"/>
              </a:rPr>
              <a:t>11. WHAT IS THE TOTAL NUMBER OF SEATS WON BY EACH PARTY ALLIANCE (NDA, I.N.D.I.A, AND OTHER) IN EACH STATE FOR THE INDIA ELECTIONS 2024</a:t>
            </a:r>
          </a:p>
        </p:txBody>
      </p:sp>
      <p:sp>
        <p:nvSpPr>
          <p:cNvPr name="TextBox 5" id="5"/>
          <p:cNvSpPr txBox="true"/>
          <p:nvPr/>
        </p:nvSpPr>
        <p:spPr>
          <a:xfrm rot="0">
            <a:off x="7945405" y="1553069"/>
            <a:ext cx="2397189"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Result Page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3553610"/>
            <a:ext cx="16230600" cy="3179779"/>
          </a:xfrm>
          <a:custGeom>
            <a:avLst/>
            <a:gdLst/>
            <a:ahLst/>
            <a:cxnLst/>
            <a:rect r="r" b="b" t="t" l="l"/>
            <a:pathLst>
              <a:path h="3179779" w="16230600">
                <a:moveTo>
                  <a:pt x="0" y="0"/>
                </a:moveTo>
                <a:lnTo>
                  <a:pt x="16230600" y="0"/>
                </a:lnTo>
                <a:lnTo>
                  <a:pt x="16230600" y="3179780"/>
                </a:lnTo>
                <a:lnTo>
                  <a:pt x="0" y="3179780"/>
                </a:lnTo>
                <a:lnTo>
                  <a:pt x="0" y="0"/>
                </a:lnTo>
                <a:close/>
              </a:path>
            </a:pathLst>
          </a:custGeom>
          <a:blipFill>
            <a:blip r:embed="rId2"/>
            <a:stretch>
              <a:fillRect l="0" t="0" r="0" b="0"/>
            </a:stretch>
          </a:blipFill>
          <a:ln w="38100" cap="sq">
            <a:solidFill>
              <a:srgbClr val="000000"/>
            </a:solidFill>
            <a:prstDash val="solid"/>
            <a:miter/>
          </a:ln>
        </p:spPr>
      </p:sp>
      <p:sp>
        <p:nvSpPr>
          <p:cNvPr name="TextBox 3" id="3"/>
          <p:cNvSpPr txBox="true"/>
          <p:nvPr/>
        </p:nvSpPr>
        <p:spPr>
          <a:xfrm rot="0">
            <a:off x="2267331" y="186786"/>
            <a:ext cx="14302433" cy="986154"/>
          </a:xfrm>
          <a:prstGeom prst="rect">
            <a:avLst/>
          </a:prstGeom>
        </p:spPr>
        <p:txBody>
          <a:bodyPr anchor="t" rtlCol="false" tIns="0" lIns="0" bIns="0" rIns="0">
            <a:spAutoFit/>
          </a:bodyPr>
          <a:lstStyle/>
          <a:p>
            <a:pPr algn="ctr">
              <a:lnSpc>
                <a:spcPts val="3920"/>
              </a:lnSpc>
            </a:pPr>
            <a:r>
              <a:rPr lang="en-US" b="true" sz="2800">
                <a:solidFill>
                  <a:srgbClr val="1D1D1F"/>
                </a:solidFill>
                <a:latin typeface="Raleway Heavy"/>
                <a:ea typeface="Raleway Heavy"/>
                <a:cs typeface="Raleway Heavy"/>
                <a:sym typeface="Raleway Heavy"/>
              </a:rPr>
              <a:t>12. WHICH CANDIDATE RECEIVED THE HIGHEST NUMBER OF EVM VOTES IN EACH CONSTITUENCY (TOP 10) ?</a:t>
            </a:r>
          </a:p>
        </p:txBody>
      </p:sp>
      <p:sp>
        <p:nvSpPr>
          <p:cNvPr name="TextBox 4" id="4"/>
          <p:cNvSpPr txBox="true"/>
          <p:nvPr/>
        </p:nvSpPr>
        <p:spPr>
          <a:xfrm rot="0">
            <a:off x="1028700" y="2041630"/>
            <a:ext cx="1390596"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Query</a:t>
            </a:r>
          </a:p>
        </p:txBody>
      </p:sp>
      <p:sp>
        <p:nvSpPr>
          <p:cNvPr name="TextBox 5" id="5"/>
          <p:cNvSpPr txBox="true"/>
          <p:nvPr/>
        </p:nvSpPr>
        <p:spPr>
          <a:xfrm rot="0">
            <a:off x="7142099" y="8097218"/>
            <a:ext cx="3563929"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Result Next Page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284149" y="2615245"/>
            <a:ext cx="10454432" cy="4683885"/>
          </a:xfrm>
          <a:custGeom>
            <a:avLst/>
            <a:gdLst/>
            <a:ahLst/>
            <a:cxnLst/>
            <a:rect r="r" b="b" t="t" l="l"/>
            <a:pathLst>
              <a:path h="4683885" w="10454432">
                <a:moveTo>
                  <a:pt x="0" y="0"/>
                </a:moveTo>
                <a:lnTo>
                  <a:pt x="10454431" y="0"/>
                </a:lnTo>
                <a:lnTo>
                  <a:pt x="10454431" y="4683886"/>
                </a:lnTo>
                <a:lnTo>
                  <a:pt x="0" y="4683886"/>
                </a:lnTo>
                <a:lnTo>
                  <a:pt x="0" y="0"/>
                </a:lnTo>
                <a:close/>
              </a:path>
            </a:pathLst>
          </a:custGeom>
          <a:blipFill>
            <a:blip r:embed="rId2"/>
            <a:stretch>
              <a:fillRect l="0" t="0" r="0" b="0"/>
            </a:stretch>
          </a:blipFill>
          <a:ln w="38100" cap="sq">
            <a:solidFill>
              <a:srgbClr val="000000"/>
            </a:solidFill>
            <a:prstDash val="solid"/>
            <a:miter/>
          </a:ln>
        </p:spPr>
      </p:sp>
      <p:sp>
        <p:nvSpPr>
          <p:cNvPr name="TextBox 3" id="3"/>
          <p:cNvSpPr txBox="true"/>
          <p:nvPr/>
        </p:nvSpPr>
        <p:spPr>
          <a:xfrm rot="0">
            <a:off x="2243183" y="628967"/>
            <a:ext cx="14302433" cy="986154"/>
          </a:xfrm>
          <a:prstGeom prst="rect">
            <a:avLst/>
          </a:prstGeom>
        </p:spPr>
        <p:txBody>
          <a:bodyPr anchor="t" rtlCol="false" tIns="0" lIns="0" bIns="0" rIns="0">
            <a:spAutoFit/>
          </a:bodyPr>
          <a:lstStyle/>
          <a:p>
            <a:pPr algn="ctr">
              <a:lnSpc>
                <a:spcPts val="3920"/>
              </a:lnSpc>
            </a:pPr>
            <a:r>
              <a:rPr lang="en-US" b="true" sz="2800">
                <a:solidFill>
                  <a:srgbClr val="1D1D1F"/>
                </a:solidFill>
                <a:latin typeface="Raleway Heavy"/>
                <a:ea typeface="Raleway Heavy"/>
                <a:cs typeface="Raleway Heavy"/>
                <a:sym typeface="Raleway Heavy"/>
              </a:rPr>
              <a:t>12. WHICH CANDIDATE RECEIVED THE HIGHEST NUMBER OF EVM VOTES IN EACH CONSTITUENCY (TOP 10) ?</a:t>
            </a:r>
          </a:p>
        </p:txBody>
      </p:sp>
      <p:sp>
        <p:nvSpPr>
          <p:cNvPr name="TextBox 4" id="4"/>
          <p:cNvSpPr txBox="true"/>
          <p:nvPr/>
        </p:nvSpPr>
        <p:spPr>
          <a:xfrm rot="0">
            <a:off x="7688694" y="8213189"/>
            <a:ext cx="2397189"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Result Page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83" r="0" b="-2083"/>
            </a:stretch>
          </a:blipFill>
        </p:spPr>
      </p:sp>
      <p:sp>
        <p:nvSpPr>
          <p:cNvPr name="Freeform 3" id="3"/>
          <p:cNvSpPr/>
          <p:nvPr/>
        </p:nvSpPr>
        <p:spPr>
          <a:xfrm flipH="false" flipV="false" rot="0">
            <a:off x="765923" y="2796356"/>
            <a:ext cx="15345556" cy="6169972"/>
          </a:xfrm>
          <a:custGeom>
            <a:avLst/>
            <a:gdLst/>
            <a:ahLst/>
            <a:cxnLst/>
            <a:rect r="r" b="b" t="t" l="l"/>
            <a:pathLst>
              <a:path h="6169972" w="15345556">
                <a:moveTo>
                  <a:pt x="0" y="0"/>
                </a:moveTo>
                <a:lnTo>
                  <a:pt x="15345555" y="0"/>
                </a:lnTo>
                <a:lnTo>
                  <a:pt x="15345555" y="6169972"/>
                </a:lnTo>
                <a:lnTo>
                  <a:pt x="0" y="6169972"/>
                </a:lnTo>
                <a:lnTo>
                  <a:pt x="0" y="0"/>
                </a:lnTo>
                <a:close/>
              </a:path>
            </a:pathLst>
          </a:custGeom>
          <a:blipFill>
            <a:blip r:embed="rId3"/>
            <a:stretch>
              <a:fillRect l="0" t="0" r="0" b="0"/>
            </a:stretch>
          </a:blipFill>
          <a:ln w="38100" cap="sq">
            <a:solidFill>
              <a:srgbClr val="000000"/>
            </a:solidFill>
            <a:prstDash val="solid"/>
            <a:miter/>
          </a:ln>
        </p:spPr>
      </p:sp>
      <p:sp>
        <p:nvSpPr>
          <p:cNvPr name="TextBox 4" id="4"/>
          <p:cNvSpPr txBox="true"/>
          <p:nvPr/>
        </p:nvSpPr>
        <p:spPr>
          <a:xfrm rot="0">
            <a:off x="2243183" y="628967"/>
            <a:ext cx="14302433" cy="986154"/>
          </a:xfrm>
          <a:prstGeom prst="rect">
            <a:avLst/>
          </a:prstGeom>
        </p:spPr>
        <p:txBody>
          <a:bodyPr anchor="t" rtlCol="false" tIns="0" lIns="0" bIns="0" rIns="0">
            <a:spAutoFit/>
          </a:bodyPr>
          <a:lstStyle/>
          <a:p>
            <a:pPr algn="ctr">
              <a:lnSpc>
                <a:spcPts val="3920"/>
              </a:lnSpc>
            </a:pPr>
            <a:r>
              <a:rPr lang="en-US" b="true" sz="2800">
                <a:solidFill>
                  <a:srgbClr val="1D1D1F"/>
                </a:solidFill>
                <a:latin typeface="Raleway Heavy"/>
                <a:ea typeface="Raleway Heavy"/>
                <a:cs typeface="Raleway Heavy"/>
                <a:sym typeface="Raleway Heavy"/>
              </a:rPr>
              <a:t>13. WHICH CANDIDATE WON AND WHICH CANDIDATE WAS THE RUNNER-UP IN EACH CONSTITUENCY OF STATE FOR THE 2024 ELECTIONS ?</a:t>
            </a:r>
          </a:p>
        </p:txBody>
      </p:sp>
      <p:sp>
        <p:nvSpPr>
          <p:cNvPr name="TextBox 5" id="5"/>
          <p:cNvSpPr txBox="true"/>
          <p:nvPr/>
        </p:nvSpPr>
        <p:spPr>
          <a:xfrm rot="0">
            <a:off x="1028700" y="2041630"/>
            <a:ext cx="1390596"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Query</a:t>
            </a:r>
          </a:p>
        </p:txBody>
      </p:sp>
      <p:sp>
        <p:nvSpPr>
          <p:cNvPr name="TextBox 6" id="6"/>
          <p:cNvSpPr txBox="true"/>
          <p:nvPr/>
        </p:nvSpPr>
        <p:spPr>
          <a:xfrm rot="0">
            <a:off x="6948914" y="9172575"/>
            <a:ext cx="3563929"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Result Next Page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83" r="0" b="-2083"/>
            </a:stretch>
          </a:blipFill>
        </p:spPr>
      </p:sp>
      <p:sp>
        <p:nvSpPr>
          <p:cNvPr name="Freeform 3" id="3"/>
          <p:cNvSpPr/>
          <p:nvPr/>
        </p:nvSpPr>
        <p:spPr>
          <a:xfrm flipH="false" flipV="false" rot="0">
            <a:off x="298845" y="2253332"/>
            <a:ext cx="8845155" cy="5780337"/>
          </a:xfrm>
          <a:custGeom>
            <a:avLst/>
            <a:gdLst/>
            <a:ahLst/>
            <a:cxnLst/>
            <a:rect r="r" b="b" t="t" l="l"/>
            <a:pathLst>
              <a:path h="5780337" w="8845155">
                <a:moveTo>
                  <a:pt x="0" y="0"/>
                </a:moveTo>
                <a:lnTo>
                  <a:pt x="8845155" y="0"/>
                </a:lnTo>
                <a:lnTo>
                  <a:pt x="8845155" y="5780336"/>
                </a:lnTo>
                <a:lnTo>
                  <a:pt x="0" y="5780336"/>
                </a:lnTo>
                <a:lnTo>
                  <a:pt x="0" y="0"/>
                </a:lnTo>
                <a:close/>
              </a:path>
            </a:pathLst>
          </a:custGeom>
          <a:blipFill>
            <a:blip r:embed="rId3"/>
            <a:stretch>
              <a:fillRect l="0" t="0" r="0" b="0"/>
            </a:stretch>
          </a:blipFill>
          <a:ln w="38100" cap="sq">
            <a:solidFill>
              <a:srgbClr val="000000"/>
            </a:solidFill>
            <a:prstDash val="solid"/>
            <a:miter/>
          </a:ln>
        </p:spPr>
      </p:sp>
      <p:sp>
        <p:nvSpPr>
          <p:cNvPr name="Freeform 4" id="4"/>
          <p:cNvSpPr/>
          <p:nvPr/>
        </p:nvSpPr>
        <p:spPr>
          <a:xfrm flipH="false" flipV="false" rot="0">
            <a:off x="9412950" y="2240043"/>
            <a:ext cx="8460160" cy="5782609"/>
          </a:xfrm>
          <a:custGeom>
            <a:avLst/>
            <a:gdLst/>
            <a:ahLst/>
            <a:cxnLst/>
            <a:rect r="r" b="b" t="t" l="l"/>
            <a:pathLst>
              <a:path h="5782609" w="8460160">
                <a:moveTo>
                  <a:pt x="0" y="0"/>
                </a:moveTo>
                <a:lnTo>
                  <a:pt x="8460160" y="0"/>
                </a:lnTo>
                <a:lnTo>
                  <a:pt x="8460160" y="5782610"/>
                </a:lnTo>
                <a:lnTo>
                  <a:pt x="0" y="5782610"/>
                </a:lnTo>
                <a:lnTo>
                  <a:pt x="0" y="0"/>
                </a:lnTo>
                <a:close/>
              </a:path>
            </a:pathLst>
          </a:custGeom>
          <a:blipFill>
            <a:blip r:embed="rId4"/>
            <a:stretch>
              <a:fillRect l="0" t="0" r="0" b="0"/>
            </a:stretch>
          </a:blipFill>
          <a:ln w="38100" cap="sq">
            <a:solidFill>
              <a:srgbClr val="000000"/>
            </a:solidFill>
            <a:prstDash val="solid"/>
            <a:miter/>
          </a:ln>
        </p:spPr>
      </p:sp>
      <p:sp>
        <p:nvSpPr>
          <p:cNvPr name="TextBox 5" id="5"/>
          <p:cNvSpPr txBox="true"/>
          <p:nvPr/>
        </p:nvSpPr>
        <p:spPr>
          <a:xfrm rot="0">
            <a:off x="2243183" y="628967"/>
            <a:ext cx="14302433" cy="986154"/>
          </a:xfrm>
          <a:prstGeom prst="rect">
            <a:avLst/>
          </a:prstGeom>
        </p:spPr>
        <p:txBody>
          <a:bodyPr anchor="t" rtlCol="false" tIns="0" lIns="0" bIns="0" rIns="0">
            <a:spAutoFit/>
          </a:bodyPr>
          <a:lstStyle/>
          <a:p>
            <a:pPr algn="ctr">
              <a:lnSpc>
                <a:spcPts val="3920"/>
              </a:lnSpc>
            </a:pPr>
            <a:r>
              <a:rPr lang="en-US" b="true" sz="2800">
                <a:solidFill>
                  <a:srgbClr val="1D1D1F"/>
                </a:solidFill>
                <a:latin typeface="Raleway Heavy"/>
                <a:ea typeface="Raleway Heavy"/>
                <a:cs typeface="Raleway Heavy"/>
                <a:sym typeface="Raleway Heavy"/>
              </a:rPr>
              <a:t>13. WHICH CANDIDATE WON AND WHICH CANDIDATE WAS THE RUNNER-UP IN EACH CONSTITUENCY OF STATE FOR THE 2024 ELECTIONS ?</a:t>
            </a:r>
          </a:p>
        </p:txBody>
      </p:sp>
      <p:sp>
        <p:nvSpPr>
          <p:cNvPr name="TextBox 6" id="6"/>
          <p:cNvSpPr txBox="true"/>
          <p:nvPr/>
        </p:nvSpPr>
        <p:spPr>
          <a:xfrm rot="0">
            <a:off x="7736990" y="8883902"/>
            <a:ext cx="2397189"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Result Page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sp>
        <p:nvSpPr>
          <p:cNvPr name="AutoShape 2" id="2"/>
          <p:cNvSpPr/>
          <p:nvPr/>
        </p:nvSpPr>
        <p:spPr>
          <a:xfrm flipV="true">
            <a:off x="4039999" y="8685860"/>
            <a:ext cx="10594372" cy="23812"/>
          </a:xfrm>
          <a:prstGeom prst="line">
            <a:avLst/>
          </a:prstGeom>
          <a:ln cap="flat" w="47625">
            <a:solidFill>
              <a:srgbClr val="A28231"/>
            </a:solidFill>
            <a:prstDash val="solid"/>
            <a:headEnd type="none" len="sm" w="sm"/>
            <a:tailEnd type="none" len="sm" w="sm"/>
          </a:ln>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83" r="0" b="-2083"/>
            </a:stretch>
          </a:blipFill>
        </p:spPr>
      </p:sp>
      <p:sp>
        <p:nvSpPr>
          <p:cNvPr name="TextBox 4" id="4"/>
          <p:cNvSpPr txBox="true"/>
          <p:nvPr/>
        </p:nvSpPr>
        <p:spPr>
          <a:xfrm rot="0">
            <a:off x="6948922" y="404537"/>
            <a:ext cx="4490012" cy="1114976"/>
          </a:xfrm>
          <a:prstGeom prst="rect">
            <a:avLst/>
          </a:prstGeom>
        </p:spPr>
        <p:txBody>
          <a:bodyPr anchor="t" rtlCol="false" tIns="0" lIns="0" bIns="0" rIns="0">
            <a:spAutoFit/>
          </a:bodyPr>
          <a:lstStyle/>
          <a:p>
            <a:pPr algn="l">
              <a:lnSpc>
                <a:spcPts val="9117"/>
              </a:lnSpc>
            </a:pPr>
            <a:r>
              <a:rPr lang="en-US" b="true" sz="6512">
                <a:solidFill>
                  <a:srgbClr val="1D1D1F"/>
                </a:solidFill>
                <a:latin typeface="Raleway Heavy"/>
                <a:ea typeface="Raleway Heavy"/>
                <a:cs typeface="Raleway Heavy"/>
                <a:sym typeface="Raleway Heavy"/>
              </a:rPr>
              <a:t>WELCOME </a:t>
            </a:r>
          </a:p>
        </p:txBody>
      </p:sp>
      <p:sp>
        <p:nvSpPr>
          <p:cNvPr name="TextBox 5" id="5"/>
          <p:cNvSpPr txBox="true"/>
          <p:nvPr/>
        </p:nvSpPr>
        <p:spPr>
          <a:xfrm rot="0">
            <a:off x="0" y="4492610"/>
            <a:ext cx="7133798" cy="1196340"/>
          </a:xfrm>
          <a:prstGeom prst="rect">
            <a:avLst/>
          </a:prstGeom>
        </p:spPr>
        <p:txBody>
          <a:bodyPr anchor="t" rtlCol="false" tIns="0" lIns="0" bIns="0" rIns="0">
            <a:spAutoFit/>
          </a:bodyPr>
          <a:lstStyle/>
          <a:p>
            <a:pPr algn="ctr">
              <a:lnSpc>
                <a:spcPts val="4679"/>
              </a:lnSpc>
            </a:pPr>
            <a:r>
              <a:rPr lang="en-US" sz="3899" b="true">
                <a:solidFill>
                  <a:srgbClr val="1D1D1F"/>
                </a:solidFill>
                <a:latin typeface="Now Heavy"/>
                <a:ea typeface="Now Heavy"/>
                <a:cs typeface="Now Heavy"/>
                <a:sym typeface="Now Heavy"/>
              </a:rPr>
              <a:t>INDIA GENERAL ELECTIONS</a:t>
            </a:r>
            <a:r>
              <a:rPr lang="en-US" sz="3899" b="true">
                <a:solidFill>
                  <a:srgbClr val="1D1D1F"/>
                </a:solidFill>
                <a:latin typeface="Now Heavy"/>
                <a:ea typeface="Now Heavy"/>
                <a:cs typeface="Now Heavy"/>
                <a:sym typeface="Now Heavy"/>
              </a:rPr>
              <a:t> </a:t>
            </a:r>
          </a:p>
          <a:p>
            <a:pPr algn="ctr">
              <a:lnSpc>
                <a:spcPts val="4679"/>
              </a:lnSpc>
            </a:pPr>
            <a:r>
              <a:rPr lang="en-US" b="true" sz="3899">
                <a:solidFill>
                  <a:srgbClr val="1D1D1F"/>
                </a:solidFill>
                <a:latin typeface="Now Heavy"/>
                <a:ea typeface="Now Heavy"/>
                <a:cs typeface="Now Heavy"/>
                <a:sym typeface="Now Heavy"/>
              </a:rPr>
              <a:t>RESULT ANALYSIS 2024</a:t>
            </a:r>
          </a:p>
        </p:txBody>
      </p:sp>
      <p:sp>
        <p:nvSpPr>
          <p:cNvPr name="TextBox 6" id="6"/>
          <p:cNvSpPr txBox="true"/>
          <p:nvPr/>
        </p:nvSpPr>
        <p:spPr>
          <a:xfrm rot="0">
            <a:off x="11213220" y="3020200"/>
            <a:ext cx="6842302" cy="4793161"/>
          </a:xfrm>
          <a:prstGeom prst="rect">
            <a:avLst/>
          </a:prstGeom>
        </p:spPr>
        <p:txBody>
          <a:bodyPr anchor="t" rtlCol="false" tIns="0" lIns="0" bIns="0" rIns="0">
            <a:spAutoFit/>
          </a:bodyPr>
          <a:lstStyle/>
          <a:p>
            <a:pPr algn="ctr">
              <a:lnSpc>
                <a:spcPts val="4745"/>
              </a:lnSpc>
            </a:pPr>
            <a:r>
              <a:rPr lang="en-US" sz="3163">
                <a:solidFill>
                  <a:srgbClr val="1D1D1F"/>
                </a:solidFill>
                <a:latin typeface="Now"/>
                <a:ea typeface="Now"/>
                <a:cs typeface="Now"/>
                <a:sym typeface="Now"/>
              </a:rPr>
              <a:t>"Welcome to the India General Elections 2024 Result Analysis.</a:t>
            </a:r>
          </a:p>
          <a:p>
            <a:pPr algn="ctr">
              <a:lnSpc>
                <a:spcPts val="4745"/>
              </a:lnSpc>
            </a:pPr>
            <a:r>
              <a:rPr lang="en-US" sz="3163">
                <a:solidFill>
                  <a:srgbClr val="1D1D1F"/>
                </a:solidFill>
                <a:latin typeface="Now"/>
                <a:ea typeface="Now"/>
                <a:cs typeface="Now"/>
                <a:sym typeface="Now"/>
              </a:rPr>
              <a:t>In this presentation, we will explore key trends, voter behavior, and significant outcomes.</a:t>
            </a:r>
          </a:p>
          <a:p>
            <a:pPr algn="ctr">
              <a:lnSpc>
                <a:spcPts val="4745"/>
              </a:lnSpc>
            </a:pPr>
            <a:r>
              <a:rPr lang="en-US" sz="3163">
                <a:solidFill>
                  <a:srgbClr val="1D1D1F"/>
                </a:solidFill>
                <a:latin typeface="Now"/>
                <a:ea typeface="Now"/>
                <a:cs typeface="Now"/>
                <a:sym typeface="Now"/>
              </a:rPr>
              <a:t>Let’s dive into the data to understand the election's impact on India's future."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83" r="0" b="-2083"/>
            </a:stretch>
          </a:blipFill>
        </p:spPr>
      </p:sp>
      <p:sp>
        <p:nvSpPr>
          <p:cNvPr name="Freeform 3" id="3"/>
          <p:cNvSpPr/>
          <p:nvPr/>
        </p:nvSpPr>
        <p:spPr>
          <a:xfrm flipH="false" flipV="false" rot="0">
            <a:off x="796889" y="2827796"/>
            <a:ext cx="16462411" cy="6027688"/>
          </a:xfrm>
          <a:custGeom>
            <a:avLst/>
            <a:gdLst/>
            <a:ahLst/>
            <a:cxnLst/>
            <a:rect r="r" b="b" t="t" l="l"/>
            <a:pathLst>
              <a:path h="6027688" w="16462411">
                <a:moveTo>
                  <a:pt x="0" y="0"/>
                </a:moveTo>
                <a:lnTo>
                  <a:pt x="16462411" y="0"/>
                </a:lnTo>
                <a:lnTo>
                  <a:pt x="16462411" y="6027687"/>
                </a:lnTo>
                <a:lnTo>
                  <a:pt x="0" y="6027687"/>
                </a:lnTo>
                <a:lnTo>
                  <a:pt x="0" y="0"/>
                </a:lnTo>
                <a:close/>
              </a:path>
            </a:pathLst>
          </a:custGeom>
          <a:blipFill>
            <a:blip r:embed="rId3"/>
            <a:stretch>
              <a:fillRect l="0" t="0" r="0" b="0"/>
            </a:stretch>
          </a:blipFill>
          <a:ln w="38100" cap="sq">
            <a:solidFill>
              <a:srgbClr val="000000"/>
            </a:solidFill>
            <a:prstDash val="solid"/>
            <a:miter/>
          </a:ln>
        </p:spPr>
      </p:sp>
      <p:sp>
        <p:nvSpPr>
          <p:cNvPr name="TextBox 4" id="4"/>
          <p:cNvSpPr txBox="true"/>
          <p:nvPr/>
        </p:nvSpPr>
        <p:spPr>
          <a:xfrm rot="0">
            <a:off x="2124266" y="493603"/>
            <a:ext cx="14540266" cy="1402295"/>
          </a:xfrm>
          <a:prstGeom prst="rect">
            <a:avLst/>
          </a:prstGeom>
        </p:spPr>
        <p:txBody>
          <a:bodyPr anchor="t" rtlCol="false" tIns="0" lIns="0" bIns="0" rIns="0">
            <a:spAutoFit/>
          </a:bodyPr>
          <a:lstStyle/>
          <a:p>
            <a:pPr algn="ctr">
              <a:lnSpc>
                <a:spcPts val="3727"/>
              </a:lnSpc>
            </a:pPr>
            <a:r>
              <a:rPr lang="en-US" b="true" sz="2662">
                <a:solidFill>
                  <a:srgbClr val="1D1D1F"/>
                </a:solidFill>
                <a:latin typeface="Raleway Heavy"/>
                <a:ea typeface="Raleway Heavy"/>
                <a:cs typeface="Raleway Heavy"/>
                <a:sym typeface="Raleway Heavy"/>
              </a:rPr>
              <a:t>13. FOR THE STATE OF MAHARASHTRA, WHAT ARE THE TOTAL NUMBER OF SEATS, TOTAL NUMBER OF CANDIDATES, TOTAL NUMBER OF PARTIES, TOTAL VOTES (INCLUDING EVM AND POSTAL), AND THE BREAKDOWN OF EVM AND POSTAL VOTES ?</a:t>
            </a:r>
          </a:p>
        </p:txBody>
      </p:sp>
      <p:sp>
        <p:nvSpPr>
          <p:cNvPr name="TextBox 5" id="5"/>
          <p:cNvSpPr txBox="true"/>
          <p:nvPr/>
        </p:nvSpPr>
        <p:spPr>
          <a:xfrm rot="0">
            <a:off x="1028700" y="2041630"/>
            <a:ext cx="1390596"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Query</a:t>
            </a:r>
          </a:p>
        </p:txBody>
      </p:sp>
      <p:sp>
        <p:nvSpPr>
          <p:cNvPr name="TextBox 6" id="6"/>
          <p:cNvSpPr txBox="true"/>
          <p:nvPr/>
        </p:nvSpPr>
        <p:spPr>
          <a:xfrm rot="0">
            <a:off x="7093803" y="9172575"/>
            <a:ext cx="3563929"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Result Next Page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83" r="0" b="-2083"/>
            </a:stretch>
          </a:blipFill>
        </p:spPr>
      </p:sp>
      <p:sp>
        <p:nvSpPr>
          <p:cNvPr name="Freeform 3" id="3"/>
          <p:cNvSpPr/>
          <p:nvPr/>
        </p:nvSpPr>
        <p:spPr>
          <a:xfrm flipH="false" flipV="false" rot="0">
            <a:off x="1967351" y="3305906"/>
            <a:ext cx="14697182" cy="1289527"/>
          </a:xfrm>
          <a:custGeom>
            <a:avLst/>
            <a:gdLst/>
            <a:ahLst/>
            <a:cxnLst/>
            <a:rect r="r" b="b" t="t" l="l"/>
            <a:pathLst>
              <a:path h="1289527" w="14697182">
                <a:moveTo>
                  <a:pt x="0" y="0"/>
                </a:moveTo>
                <a:lnTo>
                  <a:pt x="14697182" y="0"/>
                </a:lnTo>
                <a:lnTo>
                  <a:pt x="14697182" y="1289527"/>
                </a:lnTo>
                <a:lnTo>
                  <a:pt x="0" y="1289527"/>
                </a:lnTo>
                <a:lnTo>
                  <a:pt x="0" y="0"/>
                </a:lnTo>
                <a:close/>
              </a:path>
            </a:pathLst>
          </a:custGeom>
          <a:blipFill>
            <a:blip r:embed="rId3"/>
            <a:stretch>
              <a:fillRect l="0" t="0" r="0" b="-1539"/>
            </a:stretch>
          </a:blipFill>
          <a:ln w="38100" cap="sq">
            <a:solidFill>
              <a:srgbClr val="000000"/>
            </a:solidFill>
            <a:prstDash val="solid"/>
            <a:miter/>
          </a:ln>
        </p:spPr>
      </p:sp>
      <p:sp>
        <p:nvSpPr>
          <p:cNvPr name="TextBox 4" id="4"/>
          <p:cNvSpPr txBox="true"/>
          <p:nvPr/>
        </p:nvSpPr>
        <p:spPr>
          <a:xfrm rot="0">
            <a:off x="2124266" y="493603"/>
            <a:ext cx="14540266" cy="1402295"/>
          </a:xfrm>
          <a:prstGeom prst="rect">
            <a:avLst/>
          </a:prstGeom>
        </p:spPr>
        <p:txBody>
          <a:bodyPr anchor="t" rtlCol="false" tIns="0" lIns="0" bIns="0" rIns="0">
            <a:spAutoFit/>
          </a:bodyPr>
          <a:lstStyle/>
          <a:p>
            <a:pPr algn="ctr">
              <a:lnSpc>
                <a:spcPts val="3727"/>
              </a:lnSpc>
            </a:pPr>
            <a:r>
              <a:rPr lang="en-US" b="true" sz="2662">
                <a:solidFill>
                  <a:srgbClr val="1D1D1F"/>
                </a:solidFill>
                <a:latin typeface="Raleway Heavy"/>
                <a:ea typeface="Raleway Heavy"/>
                <a:cs typeface="Raleway Heavy"/>
                <a:sym typeface="Raleway Heavy"/>
              </a:rPr>
              <a:t>13. FOR THE STATE OF MAHARASHTRA, WHAT ARE THE TOTAL NUMBER OF SEATS, TOTAL NUMBER OF CANDIDATES, TOTAL NUMBER OF PARTIES, TOTAL VOTES (INCLUDING EVM AND POSTAL), AND THE BREAKDOWN OF EVM AND POSTAL VOTES ?</a:t>
            </a:r>
          </a:p>
        </p:txBody>
      </p:sp>
      <p:sp>
        <p:nvSpPr>
          <p:cNvPr name="TextBox 5" id="5"/>
          <p:cNvSpPr txBox="true"/>
          <p:nvPr/>
        </p:nvSpPr>
        <p:spPr>
          <a:xfrm rot="0">
            <a:off x="7829500" y="9172575"/>
            <a:ext cx="2397189"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Result Page</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7F7F7"/>
        </a:solidFill>
      </p:bgPr>
    </p:bg>
    <p:spTree>
      <p:nvGrpSpPr>
        <p:cNvPr id="1" name=""/>
        <p:cNvGrpSpPr/>
        <p:nvPr/>
      </p:nvGrpSpPr>
      <p:grpSpPr>
        <a:xfrm>
          <a:off x="0" y="0"/>
          <a:ext cx="0" cy="0"/>
          <a:chOff x="0" y="0"/>
          <a:chExt cx="0" cy="0"/>
        </a:xfrm>
      </p:grpSpPr>
      <p:sp>
        <p:nvSpPr>
          <p:cNvPr name="TextBox 2" id="2"/>
          <p:cNvSpPr txBox="true"/>
          <p:nvPr/>
        </p:nvSpPr>
        <p:spPr>
          <a:xfrm rot="0">
            <a:off x="4106515" y="1353516"/>
            <a:ext cx="10074970" cy="1651635"/>
          </a:xfrm>
          <a:prstGeom prst="rect">
            <a:avLst/>
          </a:prstGeom>
        </p:spPr>
        <p:txBody>
          <a:bodyPr anchor="t" rtlCol="false" tIns="0" lIns="0" bIns="0" rIns="0">
            <a:spAutoFit/>
          </a:bodyPr>
          <a:lstStyle/>
          <a:p>
            <a:pPr algn="ctr">
              <a:lnSpc>
                <a:spcPts val="13439"/>
              </a:lnSpc>
            </a:pPr>
            <a:r>
              <a:rPr lang="en-US" b="true" sz="9600">
                <a:solidFill>
                  <a:srgbClr val="1D1D1F"/>
                </a:solidFill>
                <a:latin typeface="Raleway Heavy"/>
                <a:ea typeface="Raleway Heavy"/>
                <a:cs typeface="Raleway Heavy"/>
                <a:sym typeface="Raleway Heavy"/>
              </a:rPr>
              <a:t>THANK YOU</a:t>
            </a:r>
          </a:p>
        </p:txBody>
      </p:sp>
      <p:sp>
        <p:nvSpPr>
          <p:cNvPr name="TextBox 3" id="3"/>
          <p:cNvSpPr txBox="true"/>
          <p:nvPr/>
        </p:nvSpPr>
        <p:spPr>
          <a:xfrm rot="0">
            <a:off x="6076665" y="3576361"/>
            <a:ext cx="6134669" cy="413385"/>
          </a:xfrm>
          <a:prstGeom prst="rect">
            <a:avLst/>
          </a:prstGeom>
        </p:spPr>
        <p:txBody>
          <a:bodyPr anchor="t" rtlCol="false" tIns="0" lIns="0" bIns="0" rIns="0">
            <a:spAutoFit/>
          </a:bodyPr>
          <a:lstStyle/>
          <a:p>
            <a:pPr algn="ctr">
              <a:lnSpc>
                <a:spcPts val="3359"/>
              </a:lnSpc>
            </a:pPr>
            <a:r>
              <a:rPr lang="en-US" b="true" sz="2400" spc="480">
                <a:solidFill>
                  <a:srgbClr val="1D1D1F"/>
                </a:solidFill>
                <a:latin typeface="Now Bold"/>
                <a:ea typeface="Now Bold"/>
                <a:cs typeface="Now Bold"/>
                <a:sym typeface="Now Bold"/>
              </a:rPr>
              <a:t>FOR COMING</a:t>
            </a:r>
          </a:p>
        </p:txBody>
      </p:sp>
      <p:sp>
        <p:nvSpPr>
          <p:cNvPr name="AutoShape 4" id="4"/>
          <p:cNvSpPr/>
          <p:nvPr/>
        </p:nvSpPr>
        <p:spPr>
          <a:xfrm>
            <a:off x="8434614" y="3174524"/>
            <a:ext cx="1418771" cy="0"/>
          </a:xfrm>
          <a:prstGeom prst="line">
            <a:avLst/>
          </a:prstGeom>
          <a:ln cap="flat" w="47625">
            <a:solidFill>
              <a:srgbClr val="A28231"/>
            </a:solidFill>
            <a:prstDash val="solid"/>
            <a:headEnd type="none" len="sm" w="sm"/>
            <a:tailEnd type="none" len="sm" w="sm"/>
          </a:ln>
        </p:spPr>
      </p:sp>
      <p:sp>
        <p:nvSpPr>
          <p:cNvPr name="TextBox 5" id="5"/>
          <p:cNvSpPr txBox="true"/>
          <p:nvPr/>
        </p:nvSpPr>
        <p:spPr>
          <a:xfrm rot="0">
            <a:off x="6076665" y="4730115"/>
            <a:ext cx="6134669" cy="413385"/>
          </a:xfrm>
          <a:prstGeom prst="rect">
            <a:avLst/>
          </a:prstGeom>
        </p:spPr>
        <p:txBody>
          <a:bodyPr anchor="t" rtlCol="false" tIns="0" lIns="0" bIns="0" rIns="0">
            <a:spAutoFit/>
          </a:bodyPr>
          <a:lstStyle/>
          <a:p>
            <a:pPr algn="ctr">
              <a:lnSpc>
                <a:spcPts val="3359"/>
              </a:lnSpc>
            </a:pPr>
            <a:r>
              <a:rPr lang="en-US" b="true" sz="2400" spc="480">
                <a:solidFill>
                  <a:srgbClr val="1D1D1F"/>
                </a:solidFill>
                <a:latin typeface="Now Bold"/>
                <a:ea typeface="Now Bold"/>
                <a:cs typeface="Now Bold"/>
                <a:sym typeface="Now Bold"/>
              </a:rPr>
              <a:t>CONTACT DETAILS</a:t>
            </a:r>
          </a:p>
        </p:txBody>
      </p:sp>
      <p:sp>
        <p:nvSpPr>
          <p:cNvPr name="TextBox 6" id="6"/>
          <p:cNvSpPr txBox="true"/>
          <p:nvPr/>
        </p:nvSpPr>
        <p:spPr>
          <a:xfrm rot="0">
            <a:off x="5915140" y="5715000"/>
            <a:ext cx="6134669" cy="413385"/>
          </a:xfrm>
          <a:prstGeom prst="rect">
            <a:avLst/>
          </a:prstGeom>
        </p:spPr>
        <p:txBody>
          <a:bodyPr anchor="t" rtlCol="false" tIns="0" lIns="0" bIns="0" rIns="0">
            <a:spAutoFit/>
          </a:bodyPr>
          <a:lstStyle/>
          <a:p>
            <a:pPr algn="ctr">
              <a:lnSpc>
                <a:spcPts val="3359"/>
              </a:lnSpc>
            </a:pPr>
            <a:r>
              <a:rPr lang="en-US" b="true" sz="2400" spc="480">
                <a:solidFill>
                  <a:srgbClr val="1D1D1F"/>
                </a:solidFill>
                <a:latin typeface="Now Bold"/>
                <a:ea typeface="Now Bold"/>
                <a:cs typeface="Now Bold"/>
                <a:sym typeface="Now Bold"/>
              </a:rPr>
              <a:t>NAME - FAROOK MOHAMMAD</a:t>
            </a:r>
          </a:p>
        </p:txBody>
      </p:sp>
      <p:sp>
        <p:nvSpPr>
          <p:cNvPr name="TextBox 7" id="7"/>
          <p:cNvSpPr txBox="true"/>
          <p:nvPr/>
        </p:nvSpPr>
        <p:spPr>
          <a:xfrm rot="0">
            <a:off x="5762740" y="6509385"/>
            <a:ext cx="6134669" cy="413385"/>
          </a:xfrm>
          <a:prstGeom prst="rect">
            <a:avLst/>
          </a:prstGeom>
        </p:spPr>
        <p:txBody>
          <a:bodyPr anchor="t" rtlCol="false" tIns="0" lIns="0" bIns="0" rIns="0">
            <a:spAutoFit/>
          </a:bodyPr>
          <a:lstStyle/>
          <a:p>
            <a:pPr algn="ctr">
              <a:lnSpc>
                <a:spcPts val="3359"/>
              </a:lnSpc>
            </a:pPr>
            <a:r>
              <a:rPr lang="en-US" b="true" sz="2400" spc="480">
                <a:solidFill>
                  <a:srgbClr val="1D1D1F"/>
                </a:solidFill>
                <a:latin typeface="Now Bold"/>
                <a:ea typeface="Now Bold"/>
                <a:cs typeface="Now Bold"/>
                <a:sym typeface="Now Bold"/>
              </a:rPr>
              <a:t>CONTACT - +91 9467671237</a:t>
            </a:r>
          </a:p>
        </p:txBody>
      </p:sp>
      <p:sp>
        <p:nvSpPr>
          <p:cNvPr name="TextBox 8" id="8"/>
          <p:cNvSpPr txBox="true"/>
          <p:nvPr/>
        </p:nvSpPr>
        <p:spPr>
          <a:xfrm rot="0">
            <a:off x="5762740" y="7303770"/>
            <a:ext cx="9153188" cy="413385"/>
          </a:xfrm>
          <a:prstGeom prst="rect">
            <a:avLst/>
          </a:prstGeom>
        </p:spPr>
        <p:txBody>
          <a:bodyPr anchor="t" rtlCol="false" tIns="0" lIns="0" bIns="0" rIns="0">
            <a:spAutoFit/>
          </a:bodyPr>
          <a:lstStyle/>
          <a:p>
            <a:pPr algn="ctr">
              <a:lnSpc>
                <a:spcPts val="3359"/>
              </a:lnSpc>
            </a:pPr>
            <a:r>
              <a:rPr lang="en-US" b="true" sz="2400" spc="480">
                <a:solidFill>
                  <a:srgbClr val="1D1D1F"/>
                </a:solidFill>
                <a:latin typeface="Now Bold"/>
                <a:ea typeface="Now Bold"/>
                <a:cs typeface="Now Bold"/>
                <a:sym typeface="Now Bold"/>
              </a:rPr>
              <a:t>EMAIL - FAROOKMOHAMMD27@GMAIL.COM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9989185" y="1028700"/>
            <a:ext cx="6816276" cy="7740610"/>
          </a:xfrm>
          <a:custGeom>
            <a:avLst/>
            <a:gdLst/>
            <a:ahLst/>
            <a:cxnLst/>
            <a:rect r="r" b="b" t="t" l="l"/>
            <a:pathLst>
              <a:path h="7740610" w="6816276">
                <a:moveTo>
                  <a:pt x="0" y="0"/>
                </a:moveTo>
                <a:lnTo>
                  <a:pt x="6816277" y="0"/>
                </a:lnTo>
                <a:lnTo>
                  <a:pt x="6816277" y="7740610"/>
                </a:lnTo>
                <a:lnTo>
                  <a:pt x="0" y="7740610"/>
                </a:lnTo>
                <a:lnTo>
                  <a:pt x="0" y="0"/>
                </a:lnTo>
                <a:close/>
              </a:path>
            </a:pathLst>
          </a:custGeom>
          <a:blipFill>
            <a:blip r:embed="rId3"/>
            <a:stretch>
              <a:fillRect l="0" t="-5036" r="0" b="-5036"/>
            </a:stretch>
          </a:blipFill>
          <a:ln w="38100" cap="sq">
            <a:solidFill>
              <a:srgbClr val="000000"/>
            </a:solidFill>
            <a:prstDash val="solid"/>
            <a:miter/>
          </a:ln>
        </p:spPr>
      </p:sp>
      <p:sp>
        <p:nvSpPr>
          <p:cNvPr name="TextBox 4" id="4"/>
          <p:cNvSpPr txBox="true"/>
          <p:nvPr/>
        </p:nvSpPr>
        <p:spPr>
          <a:xfrm rot="0">
            <a:off x="1415070" y="914400"/>
            <a:ext cx="3618278" cy="913130"/>
          </a:xfrm>
          <a:prstGeom prst="rect">
            <a:avLst/>
          </a:prstGeom>
        </p:spPr>
        <p:txBody>
          <a:bodyPr anchor="t" rtlCol="false" tIns="0" lIns="0" bIns="0" rIns="0">
            <a:spAutoFit/>
          </a:bodyPr>
          <a:lstStyle/>
          <a:p>
            <a:pPr algn="l">
              <a:lnSpc>
                <a:spcPts val="7419"/>
              </a:lnSpc>
            </a:pPr>
            <a:r>
              <a:rPr lang="en-US" b="true" sz="5299">
                <a:solidFill>
                  <a:srgbClr val="1D1D1F"/>
                </a:solidFill>
                <a:latin typeface="Raleway Heavy"/>
                <a:ea typeface="Raleway Heavy"/>
                <a:cs typeface="Raleway Heavy"/>
                <a:sym typeface="Raleway Heavy"/>
              </a:rPr>
              <a:t>ABOUT ME</a:t>
            </a:r>
          </a:p>
        </p:txBody>
      </p:sp>
      <p:sp>
        <p:nvSpPr>
          <p:cNvPr name="TextBox 5" id="5"/>
          <p:cNvSpPr txBox="true"/>
          <p:nvPr/>
        </p:nvSpPr>
        <p:spPr>
          <a:xfrm rot="0">
            <a:off x="1415070" y="2587210"/>
            <a:ext cx="5189169" cy="483870"/>
          </a:xfrm>
          <a:prstGeom prst="rect">
            <a:avLst/>
          </a:prstGeom>
        </p:spPr>
        <p:txBody>
          <a:bodyPr anchor="t" rtlCol="false" tIns="0" lIns="0" bIns="0" rIns="0">
            <a:spAutoFit/>
          </a:bodyPr>
          <a:lstStyle/>
          <a:p>
            <a:pPr algn="l">
              <a:lnSpc>
                <a:spcPts val="3719"/>
              </a:lnSpc>
            </a:pPr>
            <a:r>
              <a:rPr lang="en-US" sz="3099" b="true">
                <a:solidFill>
                  <a:srgbClr val="1D1D1F"/>
                </a:solidFill>
                <a:latin typeface="Now Heavy"/>
                <a:ea typeface="Now Heavy"/>
                <a:cs typeface="Now Heavy"/>
                <a:sym typeface="Now Heavy"/>
              </a:rPr>
              <a:t>FAROOK MOHAMMAD</a:t>
            </a:r>
          </a:p>
        </p:txBody>
      </p:sp>
      <p:sp>
        <p:nvSpPr>
          <p:cNvPr name="TextBox 6" id="6"/>
          <p:cNvSpPr txBox="true"/>
          <p:nvPr/>
        </p:nvSpPr>
        <p:spPr>
          <a:xfrm rot="0">
            <a:off x="1415070" y="3706934"/>
            <a:ext cx="8152079" cy="5032411"/>
          </a:xfrm>
          <a:prstGeom prst="rect">
            <a:avLst/>
          </a:prstGeom>
        </p:spPr>
        <p:txBody>
          <a:bodyPr anchor="t" rtlCol="false" tIns="0" lIns="0" bIns="0" rIns="0">
            <a:spAutoFit/>
          </a:bodyPr>
          <a:lstStyle/>
          <a:p>
            <a:pPr algn="l">
              <a:lnSpc>
                <a:spcPts val="3998"/>
              </a:lnSpc>
            </a:pPr>
            <a:r>
              <a:rPr lang="en-US" sz="2665">
                <a:solidFill>
                  <a:srgbClr val="000000"/>
                </a:solidFill>
                <a:latin typeface="Now"/>
                <a:ea typeface="Now"/>
                <a:cs typeface="Now"/>
                <a:sym typeface="Now"/>
              </a:rPr>
              <a:t>Farook Mohammad is a skilled Data Scientist with a passion for problem-solving and innovation. He is currently working as a Full Stack Developer at Datadynamx Pvt. Ltd. and has 1 year and 7 months of hands-on experience. Farook specializes in both front-end and back-end technologies, seamlessly integrating his expertise in development and data science. His work reflects a commitment to leveraging technology for impactful solutions.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06" r="0" b="-10606"/>
            </a:stretch>
          </a:blipFill>
        </p:spPr>
      </p:sp>
      <p:sp>
        <p:nvSpPr>
          <p:cNvPr name="Freeform 3" id="3"/>
          <p:cNvSpPr/>
          <p:nvPr/>
        </p:nvSpPr>
        <p:spPr>
          <a:xfrm flipH="false" flipV="false" rot="0">
            <a:off x="1028700" y="4814867"/>
            <a:ext cx="7518685" cy="3313562"/>
          </a:xfrm>
          <a:custGeom>
            <a:avLst/>
            <a:gdLst/>
            <a:ahLst/>
            <a:cxnLst/>
            <a:rect r="r" b="b" t="t" l="l"/>
            <a:pathLst>
              <a:path h="3313562" w="7518685">
                <a:moveTo>
                  <a:pt x="0" y="0"/>
                </a:moveTo>
                <a:lnTo>
                  <a:pt x="7518685" y="0"/>
                </a:lnTo>
                <a:lnTo>
                  <a:pt x="7518685" y="3313563"/>
                </a:lnTo>
                <a:lnTo>
                  <a:pt x="0" y="3313563"/>
                </a:lnTo>
                <a:lnTo>
                  <a:pt x="0" y="0"/>
                </a:lnTo>
                <a:close/>
              </a:path>
            </a:pathLst>
          </a:custGeom>
          <a:blipFill>
            <a:blip r:embed="rId3"/>
            <a:stretch>
              <a:fillRect l="-140" t="0" r="-140" b="0"/>
            </a:stretch>
          </a:blipFill>
          <a:ln w="38100" cap="sq">
            <a:solidFill>
              <a:srgbClr val="000000"/>
            </a:solidFill>
            <a:prstDash val="solid"/>
            <a:miter/>
          </a:ln>
        </p:spPr>
      </p:sp>
      <p:sp>
        <p:nvSpPr>
          <p:cNvPr name="Freeform 4" id="4"/>
          <p:cNvSpPr/>
          <p:nvPr/>
        </p:nvSpPr>
        <p:spPr>
          <a:xfrm flipH="false" flipV="false" rot="0">
            <a:off x="10046309" y="4814867"/>
            <a:ext cx="7002708" cy="3313562"/>
          </a:xfrm>
          <a:custGeom>
            <a:avLst/>
            <a:gdLst/>
            <a:ahLst/>
            <a:cxnLst/>
            <a:rect r="r" b="b" t="t" l="l"/>
            <a:pathLst>
              <a:path h="3313562" w="7002708">
                <a:moveTo>
                  <a:pt x="0" y="0"/>
                </a:moveTo>
                <a:lnTo>
                  <a:pt x="7002708" y="0"/>
                </a:lnTo>
                <a:lnTo>
                  <a:pt x="7002708" y="3313563"/>
                </a:lnTo>
                <a:lnTo>
                  <a:pt x="0" y="3313563"/>
                </a:lnTo>
                <a:lnTo>
                  <a:pt x="0" y="0"/>
                </a:lnTo>
                <a:close/>
              </a:path>
            </a:pathLst>
          </a:custGeom>
          <a:blipFill>
            <a:blip r:embed="rId4"/>
            <a:stretch>
              <a:fillRect l="0" t="0" r="-14483" b="-28718"/>
            </a:stretch>
          </a:blipFill>
          <a:ln w="38100" cap="sq">
            <a:solidFill>
              <a:srgbClr val="000000"/>
            </a:solidFill>
            <a:prstDash val="solid"/>
            <a:miter/>
          </a:ln>
        </p:spPr>
      </p:sp>
      <p:sp>
        <p:nvSpPr>
          <p:cNvPr name="TextBox 5" id="5"/>
          <p:cNvSpPr txBox="true"/>
          <p:nvPr/>
        </p:nvSpPr>
        <p:spPr>
          <a:xfrm rot="0">
            <a:off x="6465528" y="914400"/>
            <a:ext cx="5356944" cy="913130"/>
          </a:xfrm>
          <a:prstGeom prst="rect">
            <a:avLst/>
          </a:prstGeom>
        </p:spPr>
        <p:txBody>
          <a:bodyPr anchor="t" rtlCol="false" tIns="0" lIns="0" bIns="0" rIns="0">
            <a:spAutoFit/>
          </a:bodyPr>
          <a:lstStyle/>
          <a:p>
            <a:pPr algn="l">
              <a:lnSpc>
                <a:spcPts val="7419"/>
              </a:lnSpc>
            </a:pPr>
            <a:r>
              <a:rPr lang="en-US" b="true" sz="5299">
                <a:solidFill>
                  <a:srgbClr val="1D1D1F"/>
                </a:solidFill>
                <a:latin typeface="Raleway Heavy"/>
                <a:ea typeface="Raleway Heavy"/>
                <a:cs typeface="Raleway Heavy"/>
                <a:sym typeface="Raleway Heavy"/>
              </a:rPr>
              <a:t>1. TOTAL SEATS</a:t>
            </a:r>
          </a:p>
        </p:txBody>
      </p:sp>
      <p:sp>
        <p:nvSpPr>
          <p:cNvPr name="TextBox 6" id="6"/>
          <p:cNvSpPr txBox="true"/>
          <p:nvPr/>
        </p:nvSpPr>
        <p:spPr>
          <a:xfrm rot="0">
            <a:off x="3694300" y="3103948"/>
            <a:ext cx="1093742" cy="506032"/>
          </a:xfrm>
          <a:prstGeom prst="rect">
            <a:avLst/>
          </a:prstGeom>
        </p:spPr>
        <p:txBody>
          <a:bodyPr anchor="t" rtlCol="false" tIns="0" lIns="0" bIns="0" rIns="0">
            <a:spAutoFit/>
          </a:bodyPr>
          <a:lstStyle/>
          <a:p>
            <a:pPr algn="l">
              <a:lnSpc>
                <a:spcPts val="4183"/>
              </a:lnSpc>
            </a:pPr>
            <a:r>
              <a:rPr lang="en-US" sz="2788" b="true">
                <a:solidFill>
                  <a:srgbClr val="1D1D1F"/>
                </a:solidFill>
                <a:latin typeface="Now Bold"/>
                <a:ea typeface="Now Bold"/>
                <a:cs typeface="Now Bold"/>
                <a:sym typeface="Now Bold"/>
              </a:rPr>
              <a:t>Query</a:t>
            </a:r>
          </a:p>
        </p:txBody>
      </p:sp>
      <p:sp>
        <p:nvSpPr>
          <p:cNvPr name="TextBox 7" id="7"/>
          <p:cNvSpPr txBox="true"/>
          <p:nvPr/>
        </p:nvSpPr>
        <p:spPr>
          <a:xfrm rot="0">
            <a:off x="13514748" y="3103948"/>
            <a:ext cx="1274155" cy="506032"/>
          </a:xfrm>
          <a:prstGeom prst="rect">
            <a:avLst/>
          </a:prstGeom>
        </p:spPr>
        <p:txBody>
          <a:bodyPr anchor="t" rtlCol="false" tIns="0" lIns="0" bIns="0" rIns="0">
            <a:spAutoFit/>
          </a:bodyPr>
          <a:lstStyle/>
          <a:p>
            <a:pPr algn="l">
              <a:lnSpc>
                <a:spcPts val="4183"/>
              </a:lnSpc>
            </a:pPr>
            <a:r>
              <a:rPr lang="en-US" sz="2788" b="true">
                <a:solidFill>
                  <a:srgbClr val="1D1D1F"/>
                </a:solidFill>
                <a:latin typeface="Now Bold"/>
                <a:ea typeface="Now Bold"/>
                <a:cs typeface="Now Bold"/>
                <a:sym typeface="Now Bold"/>
              </a:rPr>
              <a:t>Result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4898" t="0" r="-24898" b="0"/>
            </a:stretch>
          </a:blipFill>
        </p:spPr>
      </p:sp>
      <p:sp>
        <p:nvSpPr>
          <p:cNvPr name="Freeform 3" id="3"/>
          <p:cNvSpPr/>
          <p:nvPr/>
        </p:nvSpPr>
        <p:spPr>
          <a:xfrm flipH="false" flipV="false" rot="0">
            <a:off x="2865547" y="2273840"/>
            <a:ext cx="12556905" cy="3044670"/>
          </a:xfrm>
          <a:custGeom>
            <a:avLst/>
            <a:gdLst/>
            <a:ahLst/>
            <a:cxnLst/>
            <a:rect r="r" b="b" t="t" l="l"/>
            <a:pathLst>
              <a:path h="3044670" w="12556905">
                <a:moveTo>
                  <a:pt x="0" y="0"/>
                </a:moveTo>
                <a:lnTo>
                  <a:pt x="12556906" y="0"/>
                </a:lnTo>
                <a:lnTo>
                  <a:pt x="12556906" y="3044670"/>
                </a:lnTo>
                <a:lnTo>
                  <a:pt x="0" y="3044670"/>
                </a:lnTo>
                <a:lnTo>
                  <a:pt x="0" y="0"/>
                </a:lnTo>
                <a:close/>
              </a:path>
            </a:pathLst>
          </a:custGeom>
          <a:blipFill>
            <a:blip r:embed="rId3"/>
            <a:stretch>
              <a:fillRect l="0" t="0" r="0" b="-793"/>
            </a:stretch>
          </a:blipFill>
          <a:ln w="38100" cap="sq">
            <a:solidFill>
              <a:srgbClr val="000000"/>
            </a:solidFill>
            <a:prstDash val="solid"/>
            <a:miter/>
          </a:ln>
        </p:spPr>
      </p:sp>
      <p:sp>
        <p:nvSpPr>
          <p:cNvPr name="Freeform 4" id="4"/>
          <p:cNvSpPr/>
          <p:nvPr/>
        </p:nvSpPr>
        <p:spPr>
          <a:xfrm flipH="false" flipV="false" rot="0">
            <a:off x="4449472" y="5562311"/>
            <a:ext cx="4153696" cy="4724689"/>
          </a:xfrm>
          <a:custGeom>
            <a:avLst/>
            <a:gdLst/>
            <a:ahLst/>
            <a:cxnLst/>
            <a:rect r="r" b="b" t="t" l="l"/>
            <a:pathLst>
              <a:path h="4724689" w="4153696">
                <a:moveTo>
                  <a:pt x="0" y="0"/>
                </a:moveTo>
                <a:lnTo>
                  <a:pt x="4153696" y="0"/>
                </a:lnTo>
                <a:lnTo>
                  <a:pt x="4153696" y="4724689"/>
                </a:lnTo>
                <a:lnTo>
                  <a:pt x="0" y="4724689"/>
                </a:lnTo>
                <a:lnTo>
                  <a:pt x="0" y="0"/>
                </a:lnTo>
                <a:close/>
              </a:path>
            </a:pathLst>
          </a:custGeom>
          <a:blipFill>
            <a:blip r:embed="rId4"/>
            <a:stretch>
              <a:fillRect l="0" t="0" r="0" b="0"/>
            </a:stretch>
          </a:blipFill>
          <a:ln w="38100" cap="sq">
            <a:solidFill>
              <a:srgbClr val="000000"/>
            </a:solidFill>
            <a:prstDash val="solid"/>
            <a:miter/>
          </a:ln>
        </p:spPr>
      </p:sp>
      <p:sp>
        <p:nvSpPr>
          <p:cNvPr name="Freeform 5" id="5"/>
          <p:cNvSpPr/>
          <p:nvPr/>
        </p:nvSpPr>
        <p:spPr>
          <a:xfrm flipH="false" flipV="false" rot="0">
            <a:off x="10397700" y="5562311"/>
            <a:ext cx="5295163" cy="4724689"/>
          </a:xfrm>
          <a:custGeom>
            <a:avLst/>
            <a:gdLst/>
            <a:ahLst/>
            <a:cxnLst/>
            <a:rect r="r" b="b" t="t" l="l"/>
            <a:pathLst>
              <a:path h="4724689" w="5295163">
                <a:moveTo>
                  <a:pt x="0" y="0"/>
                </a:moveTo>
                <a:lnTo>
                  <a:pt x="5295163" y="0"/>
                </a:lnTo>
                <a:lnTo>
                  <a:pt x="5295163" y="4724689"/>
                </a:lnTo>
                <a:lnTo>
                  <a:pt x="0" y="4724689"/>
                </a:lnTo>
                <a:lnTo>
                  <a:pt x="0" y="0"/>
                </a:lnTo>
                <a:close/>
              </a:path>
            </a:pathLst>
          </a:custGeom>
          <a:blipFill>
            <a:blip r:embed="rId5"/>
            <a:stretch>
              <a:fillRect l="0" t="0" r="0" b="0"/>
            </a:stretch>
          </a:blipFill>
          <a:ln w="38100" cap="sq">
            <a:solidFill>
              <a:srgbClr val="000000"/>
            </a:solidFill>
            <a:prstDash val="solid"/>
            <a:miter/>
          </a:ln>
        </p:spPr>
      </p:sp>
      <p:sp>
        <p:nvSpPr>
          <p:cNvPr name="TextBox 6" id="6"/>
          <p:cNvSpPr txBox="true"/>
          <p:nvPr/>
        </p:nvSpPr>
        <p:spPr>
          <a:xfrm rot="0">
            <a:off x="1216894" y="741681"/>
            <a:ext cx="15854213" cy="507364"/>
          </a:xfrm>
          <a:prstGeom prst="rect">
            <a:avLst/>
          </a:prstGeom>
        </p:spPr>
        <p:txBody>
          <a:bodyPr anchor="t" rtlCol="false" tIns="0" lIns="0" bIns="0" rIns="0">
            <a:spAutoFit/>
          </a:bodyPr>
          <a:lstStyle/>
          <a:p>
            <a:pPr algn="l">
              <a:lnSpc>
                <a:spcPts val="4060"/>
              </a:lnSpc>
            </a:pPr>
            <a:r>
              <a:rPr lang="en-US" b="true" sz="2900">
                <a:solidFill>
                  <a:srgbClr val="1D1D1F"/>
                </a:solidFill>
                <a:latin typeface="Raleway Heavy"/>
                <a:ea typeface="Raleway Heavy"/>
                <a:cs typeface="Raleway Heavy"/>
                <a:sym typeface="Raleway Heavy"/>
              </a:rPr>
              <a:t>2. WHAT ARE THE TOTAL NUMBER OF SEATS AVAILABLE FOR ELECTIONS IN EACH STATE</a:t>
            </a:r>
          </a:p>
        </p:txBody>
      </p:sp>
      <p:sp>
        <p:nvSpPr>
          <p:cNvPr name="TextBox 7" id="7"/>
          <p:cNvSpPr txBox="true"/>
          <p:nvPr/>
        </p:nvSpPr>
        <p:spPr>
          <a:xfrm rot="0">
            <a:off x="2865547" y="1533434"/>
            <a:ext cx="2187485" cy="496606"/>
          </a:xfrm>
          <a:prstGeom prst="rect">
            <a:avLst/>
          </a:prstGeom>
        </p:spPr>
        <p:txBody>
          <a:bodyPr anchor="t" rtlCol="false" tIns="0" lIns="0" bIns="0" rIns="0">
            <a:spAutoFit/>
          </a:bodyPr>
          <a:lstStyle/>
          <a:p>
            <a:pPr algn="l">
              <a:lnSpc>
                <a:spcPts val="3998"/>
              </a:lnSpc>
            </a:pPr>
            <a:r>
              <a:rPr lang="en-US" sz="2665" b="true">
                <a:solidFill>
                  <a:srgbClr val="1D1D1F"/>
                </a:solidFill>
                <a:latin typeface="Now Bold"/>
                <a:ea typeface="Now Bold"/>
                <a:cs typeface="Now Bold"/>
                <a:sym typeface="Now Bold"/>
              </a:rPr>
              <a:t>Query</a:t>
            </a:r>
          </a:p>
        </p:txBody>
      </p:sp>
      <p:sp>
        <p:nvSpPr>
          <p:cNvPr name="TextBox 8" id="8"/>
          <p:cNvSpPr txBox="true"/>
          <p:nvPr/>
        </p:nvSpPr>
        <p:spPr>
          <a:xfrm rot="0">
            <a:off x="2865547" y="5717863"/>
            <a:ext cx="2187485" cy="496606"/>
          </a:xfrm>
          <a:prstGeom prst="rect">
            <a:avLst/>
          </a:prstGeom>
        </p:spPr>
        <p:txBody>
          <a:bodyPr anchor="t" rtlCol="false" tIns="0" lIns="0" bIns="0" rIns="0">
            <a:spAutoFit/>
          </a:bodyPr>
          <a:lstStyle/>
          <a:p>
            <a:pPr algn="l">
              <a:lnSpc>
                <a:spcPts val="3998"/>
              </a:lnSpc>
            </a:pPr>
            <a:r>
              <a:rPr lang="en-US" sz="2665" b="true">
                <a:solidFill>
                  <a:srgbClr val="1D1D1F"/>
                </a:solidFill>
                <a:latin typeface="Now Bold"/>
                <a:ea typeface="Now Bold"/>
                <a:cs typeface="Now Bold"/>
                <a:sym typeface="Now Bold"/>
              </a:rPr>
              <a:t>Result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2788946"/>
            <a:ext cx="8327856" cy="7329890"/>
          </a:xfrm>
          <a:custGeom>
            <a:avLst/>
            <a:gdLst/>
            <a:ahLst/>
            <a:cxnLst/>
            <a:rect r="r" b="b" t="t" l="l"/>
            <a:pathLst>
              <a:path h="7329890" w="8327856">
                <a:moveTo>
                  <a:pt x="0" y="0"/>
                </a:moveTo>
                <a:lnTo>
                  <a:pt x="8327856" y="0"/>
                </a:lnTo>
                <a:lnTo>
                  <a:pt x="8327856" y="7329890"/>
                </a:lnTo>
                <a:lnTo>
                  <a:pt x="0" y="7329890"/>
                </a:lnTo>
                <a:lnTo>
                  <a:pt x="0" y="0"/>
                </a:lnTo>
                <a:close/>
              </a:path>
            </a:pathLst>
          </a:custGeom>
          <a:blipFill>
            <a:blip r:embed="rId2"/>
            <a:stretch>
              <a:fillRect l="0" t="-610" r="0" b="-610"/>
            </a:stretch>
          </a:blipFill>
          <a:ln w="38100" cap="sq">
            <a:solidFill>
              <a:srgbClr val="000000"/>
            </a:solidFill>
            <a:prstDash val="solid"/>
            <a:miter/>
          </a:ln>
        </p:spPr>
      </p:sp>
      <p:sp>
        <p:nvSpPr>
          <p:cNvPr name="Freeform 3" id="3"/>
          <p:cNvSpPr/>
          <p:nvPr/>
        </p:nvSpPr>
        <p:spPr>
          <a:xfrm flipH="false" flipV="false" rot="0">
            <a:off x="10419170" y="2788946"/>
            <a:ext cx="7347132" cy="2657479"/>
          </a:xfrm>
          <a:custGeom>
            <a:avLst/>
            <a:gdLst/>
            <a:ahLst/>
            <a:cxnLst/>
            <a:rect r="r" b="b" t="t" l="l"/>
            <a:pathLst>
              <a:path h="2657479" w="7347132">
                <a:moveTo>
                  <a:pt x="0" y="0"/>
                </a:moveTo>
                <a:lnTo>
                  <a:pt x="7347132" y="0"/>
                </a:lnTo>
                <a:lnTo>
                  <a:pt x="7347132" y="2657479"/>
                </a:lnTo>
                <a:lnTo>
                  <a:pt x="0" y="2657479"/>
                </a:lnTo>
                <a:lnTo>
                  <a:pt x="0" y="0"/>
                </a:lnTo>
                <a:close/>
              </a:path>
            </a:pathLst>
          </a:custGeom>
          <a:blipFill>
            <a:blip r:embed="rId3"/>
            <a:stretch>
              <a:fillRect l="-3681" t="0" r="-3681" b="0"/>
            </a:stretch>
          </a:blipFill>
          <a:ln w="38100" cap="sq">
            <a:solidFill>
              <a:srgbClr val="000000"/>
            </a:solidFill>
            <a:prstDash val="solid"/>
            <a:miter/>
          </a:ln>
        </p:spPr>
      </p:sp>
      <p:sp>
        <p:nvSpPr>
          <p:cNvPr name="TextBox 4" id="4"/>
          <p:cNvSpPr txBox="true"/>
          <p:nvPr/>
        </p:nvSpPr>
        <p:spPr>
          <a:xfrm rot="0">
            <a:off x="5289007" y="729933"/>
            <a:ext cx="7709987" cy="530859"/>
          </a:xfrm>
          <a:prstGeom prst="rect">
            <a:avLst/>
          </a:prstGeom>
        </p:spPr>
        <p:txBody>
          <a:bodyPr anchor="t" rtlCol="false" tIns="0" lIns="0" bIns="0" rIns="0">
            <a:spAutoFit/>
          </a:bodyPr>
          <a:lstStyle/>
          <a:p>
            <a:pPr algn="l">
              <a:lnSpc>
                <a:spcPts val="4340"/>
              </a:lnSpc>
            </a:pPr>
            <a:r>
              <a:rPr lang="en-US" b="true" sz="3100">
                <a:solidFill>
                  <a:srgbClr val="1D1D1F"/>
                </a:solidFill>
                <a:latin typeface="Raleway Heavy"/>
                <a:ea typeface="Raleway Heavy"/>
                <a:cs typeface="Raleway Heavy"/>
                <a:sym typeface="Raleway Heavy"/>
              </a:rPr>
              <a:t>3. TOTAL SEATS WON BY NDA ALLIANCE</a:t>
            </a:r>
          </a:p>
        </p:txBody>
      </p:sp>
      <p:sp>
        <p:nvSpPr>
          <p:cNvPr name="TextBox 5" id="5"/>
          <p:cNvSpPr txBox="true"/>
          <p:nvPr/>
        </p:nvSpPr>
        <p:spPr>
          <a:xfrm rot="0">
            <a:off x="1028700" y="1887015"/>
            <a:ext cx="2477263"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Query</a:t>
            </a:r>
          </a:p>
        </p:txBody>
      </p:sp>
      <p:sp>
        <p:nvSpPr>
          <p:cNvPr name="TextBox 6" id="6"/>
          <p:cNvSpPr txBox="true"/>
          <p:nvPr/>
        </p:nvSpPr>
        <p:spPr>
          <a:xfrm rot="0">
            <a:off x="12998993" y="1887015"/>
            <a:ext cx="2187485"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Result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2684911"/>
            <a:ext cx="7666093" cy="7436403"/>
          </a:xfrm>
          <a:custGeom>
            <a:avLst/>
            <a:gdLst/>
            <a:ahLst/>
            <a:cxnLst/>
            <a:rect r="r" b="b" t="t" l="l"/>
            <a:pathLst>
              <a:path h="7436403" w="7666093">
                <a:moveTo>
                  <a:pt x="0" y="0"/>
                </a:moveTo>
                <a:lnTo>
                  <a:pt x="7666093" y="0"/>
                </a:lnTo>
                <a:lnTo>
                  <a:pt x="7666093" y="7436403"/>
                </a:lnTo>
                <a:lnTo>
                  <a:pt x="0" y="7436403"/>
                </a:lnTo>
                <a:lnTo>
                  <a:pt x="0" y="0"/>
                </a:lnTo>
                <a:close/>
              </a:path>
            </a:pathLst>
          </a:custGeom>
          <a:blipFill>
            <a:blip r:embed="rId2"/>
            <a:stretch>
              <a:fillRect l="-372" t="0" r="-372" b="-4425"/>
            </a:stretch>
          </a:blipFill>
          <a:ln w="38100" cap="sq">
            <a:solidFill>
              <a:srgbClr val="000000"/>
            </a:solidFill>
            <a:prstDash val="solid"/>
            <a:miter/>
          </a:ln>
        </p:spPr>
      </p:sp>
      <p:sp>
        <p:nvSpPr>
          <p:cNvPr name="Freeform 3" id="3"/>
          <p:cNvSpPr/>
          <p:nvPr/>
        </p:nvSpPr>
        <p:spPr>
          <a:xfrm flipH="false" flipV="false" rot="0">
            <a:off x="10996767" y="2684911"/>
            <a:ext cx="6262533" cy="5733048"/>
          </a:xfrm>
          <a:custGeom>
            <a:avLst/>
            <a:gdLst/>
            <a:ahLst/>
            <a:cxnLst/>
            <a:rect r="r" b="b" t="t" l="l"/>
            <a:pathLst>
              <a:path h="5733048" w="6262533">
                <a:moveTo>
                  <a:pt x="0" y="0"/>
                </a:moveTo>
                <a:lnTo>
                  <a:pt x="6262533" y="0"/>
                </a:lnTo>
                <a:lnTo>
                  <a:pt x="6262533" y="5733048"/>
                </a:lnTo>
                <a:lnTo>
                  <a:pt x="0" y="5733048"/>
                </a:lnTo>
                <a:lnTo>
                  <a:pt x="0" y="0"/>
                </a:lnTo>
                <a:close/>
              </a:path>
            </a:pathLst>
          </a:custGeom>
          <a:blipFill>
            <a:blip r:embed="rId3"/>
            <a:stretch>
              <a:fillRect l="0" t="0" r="0" b="0"/>
            </a:stretch>
          </a:blipFill>
          <a:ln w="38100" cap="sq">
            <a:solidFill>
              <a:srgbClr val="000000"/>
            </a:solidFill>
            <a:prstDash val="solid"/>
            <a:miter/>
          </a:ln>
        </p:spPr>
      </p:sp>
      <p:sp>
        <p:nvSpPr>
          <p:cNvPr name="TextBox 4" id="4"/>
          <p:cNvSpPr txBox="true"/>
          <p:nvPr/>
        </p:nvSpPr>
        <p:spPr>
          <a:xfrm rot="0">
            <a:off x="5289007" y="729933"/>
            <a:ext cx="9038135" cy="530859"/>
          </a:xfrm>
          <a:prstGeom prst="rect">
            <a:avLst/>
          </a:prstGeom>
        </p:spPr>
        <p:txBody>
          <a:bodyPr anchor="t" rtlCol="false" tIns="0" lIns="0" bIns="0" rIns="0">
            <a:spAutoFit/>
          </a:bodyPr>
          <a:lstStyle/>
          <a:p>
            <a:pPr algn="ctr">
              <a:lnSpc>
                <a:spcPts val="4340"/>
              </a:lnSpc>
            </a:pPr>
            <a:r>
              <a:rPr lang="en-US" b="true" sz="3100">
                <a:solidFill>
                  <a:srgbClr val="1D1D1F"/>
                </a:solidFill>
                <a:latin typeface="Raleway Heavy"/>
                <a:ea typeface="Raleway Heavy"/>
                <a:cs typeface="Raleway Heavy"/>
                <a:sym typeface="Raleway Heavy"/>
              </a:rPr>
              <a:t>4. SEATS WON BY NDA ALLIANZ PARTIES</a:t>
            </a:r>
          </a:p>
        </p:txBody>
      </p:sp>
      <p:sp>
        <p:nvSpPr>
          <p:cNvPr name="TextBox 5" id="5"/>
          <p:cNvSpPr txBox="true"/>
          <p:nvPr/>
        </p:nvSpPr>
        <p:spPr>
          <a:xfrm rot="0">
            <a:off x="1028700" y="1651095"/>
            <a:ext cx="2477263"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Query</a:t>
            </a:r>
          </a:p>
        </p:txBody>
      </p:sp>
      <p:sp>
        <p:nvSpPr>
          <p:cNvPr name="TextBox 6" id="6"/>
          <p:cNvSpPr txBox="true"/>
          <p:nvPr/>
        </p:nvSpPr>
        <p:spPr>
          <a:xfrm rot="0">
            <a:off x="12998993" y="1887015"/>
            <a:ext cx="2187485"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Result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64828" y="2444581"/>
            <a:ext cx="9894372" cy="7468769"/>
          </a:xfrm>
          <a:custGeom>
            <a:avLst/>
            <a:gdLst/>
            <a:ahLst/>
            <a:cxnLst/>
            <a:rect r="r" b="b" t="t" l="l"/>
            <a:pathLst>
              <a:path h="7468769" w="9894372">
                <a:moveTo>
                  <a:pt x="0" y="0"/>
                </a:moveTo>
                <a:lnTo>
                  <a:pt x="9894372" y="0"/>
                </a:lnTo>
                <a:lnTo>
                  <a:pt x="9894372" y="7468769"/>
                </a:lnTo>
                <a:lnTo>
                  <a:pt x="0" y="7468769"/>
                </a:lnTo>
                <a:lnTo>
                  <a:pt x="0" y="0"/>
                </a:lnTo>
                <a:close/>
              </a:path>
            </a:pathLst>
          </a:custGeom>
          <a:blipFill>
            <a:blip r:embed="rId2"/>
            <a:stretch>
              <a:fillRect l="0" t="-581" r="0" b="-581"/>
            </a:stretch>
          </a:blipFill>
          <a:ln w="38100" cap="sq">
            <a:solidFill>
              <a:srgbClr val="000000"/>
            </a:solidFill>
            <a:prstDash val="solid"/>
            <a:miter/>
          </a:ln>
        </p:spPr>
      </p:sp>
      <p:sp>
        <p:nvSpPr>
          <p:cNvPr name="Freeform 3" id="3"/>
          <p:cNvSpPr/>
          <p:nvPr/>
        </p:nvSpPr>
        <p:spPr>
          <a:xfrm flipH="false" flipV="false" rot="0">
            <a:off x="11694296" y="2829800"/>
            <a:ext cx="5565004" cy="1816299"/>
          </a:xfrm>
          <a:custGeom>
            <a:avLst/>
            <a:gdLst/>
            <a:ahLst/>
            <a:cxnLst/>
            <a:rect r="r" b="b" t="t" l="l"/>
            <a:pathLst>
              <a:path h="1816299" w="5565004">
                <a:moveTo>
                  <a:pt x="0" y="0"/>
                </a:moveTo>
                <a:lnTo>
                  <a:pt x="5565004" y="0"/>
                </a:lnTo>
                <a:lnTo>
                  <a:pt x="5565004" y="1816299"/>
                </a:lnTo>
                <a:lnTo>
                  <a:pt x="0" y="1816299"/>
                </a:lnTo>
                <a:lnTo>
                  <a:pt x="0" y="0"/>
                </a:lnTo>
                <a:close/>
              </a:path>
            </a:pathLst>
          </a:custGeom>
          <a:blipFill>
            <a:blip r:embed="rId3"/>
            <a:stretch>
              <a:fillRect l="-19099" t="0" r="-18327" b="-41597"/>
            </a:stretch>
          </a:blipFill>
          <a:ln w="38100" cap="sq">
            <a:solidFill>
              <a:srgbClr val="000000"/>
            </a:solidFill>
            <a:prstDash val="solid"/>
            <a:miter/>
          </a:ln>
        </p:spPr>
      </p:sp>
      <p:sp>
        <p:nvSpPr>
          <p:cNvPr name="TextBox 4" id="4"/>
          <p:cNvSpPr txBox="true"/>
          <p:nvPr/>
        </p:nvSpPr>
        <p:spPr>
          <a:xfrm rot="0">
            <a:off x="5289007" y="729933"/>
            <a:ext cx="9038135" cy="530859"/>
          </a:xfrm>
          <a:prstGeom prst="rect">
            <a:avLst/>
          </a:prstGeom>
        </p:spPr>
        <p:txBody>
          <a:bodyPr anchor="t" rtlCol="false" tIns="0" lIns="0" bIns="0" rIns="0">
            <a:spAutoFit/>
          </a:bodyPr>
          <a:lstStyle/>
          <a:p>
            <a:pPr algn="ctr">
              <a:lnSpc>
                <a:spcPts val="4340"/>
              </a:lnSpc>
            </a:pPr>
            <a:r>
              <a:rPr lang="en-US" b="true" sz="3100">
                <a:solidFill>
                  <a:srgbClr val="1D1D1F"/>
                </a:solidFill>
                <a:latin typeface="Raleway Heavy"/>
                <a:ea typeface="Raleway Heavy"/>
                <a:cs typeface="Raleway Heavy"/>
                <a:sym typeface="Raleway Heavy"/>
              </a:rPr>
              <a:t>5. TOTAL SEATS WON BY I.N.D.I.A. ALLIANZ</a:t>
            </a:r>
          </a:p>
        </p:txBody>
      </p:sp>
      <p:sp>
        <p:nvSpPr>
          <p:cNvPr name="TextBox 5" id="5"/>
          <p:cNvSpPr txBox="true"/>
          <p:nvPr/>
        </p:nvSpPr>
        <p:spPr>
          <a:xfrm rot="0">
            <a:off x="1028700" y="1651095"/>
            <a:ext cx="2477263"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Query</a:t>
            </a:r>
          </a:p>
        </p:txBody>
      </p:sp>
      <p:sp>
        <p:nvSpPr>
          <p:cNvPr name="TextBox 6" id="6"/>
          <p:cNvSpPr txBox="true"/>
          <p:nvPr/>
        </p:nvSpPr>
        <p:spPr>
          <a:xfrm rot="0">
            <a:off x="12998993" y="1887015"/>
            <a:ext cx="2187485"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Result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31091" y="2684911"/>
            <a:ext cx="9515830" cy="7436403"/>
          </a:xfrm>
          <a:custGeom>
            <a:avLst/>
            <a:gdLst/>
            <a:ahLst/>
            <a:cxnLst/>
            <a:rect r="r" b="b" t="t" l="l"/>
            <a:pathLst>
              <a:path h="7436403" w="9515830">
                <a:moveTo>
                  <a:pt x="0" y="0"/>
                </a:moveTo>
                <a:lnTo>
                  <a:pt x="9515831" y="0"/>
                </a:lnTo>
                <a:lnTo>
                  <a:pt x="9515831" y="7436403"/>
                </a:lnTo>
                <a:lnTo>
                  <a:pt x="0" y="7436403"/>
                </a:lnTo>
                <a:lnTo>
                  <a:pt x="0" y="0"/>
                </a:lnTo>
                <a:close/>
              </a:path>
            </a:pathLst>
          </a:custGeom>
          <a:blipFill>
            <a:blip r:embed="rId2"/>
            <a:stretch>
              <a:fillRect l="-199" t="0" r="-2381" b="0"/>
            </a:stretch>
          </a:blipFill>
          <a:ln w="38100" cap="sq">
            <a:solidFill>
              <a:srgbClr val="000000"/>
            </a:solidFill>
            <a:prstDash val="solid"/>
            <a:miter/>
          </a:ln>
        </p:spPr>
      </p:sp>
      <p:sp>
        <p:nvSpPr>
          <p:cNvPr name="Freeform 3" id="3"/>
          <p:cNvSpPr/>
          <p:nvPr/>
        </p:nvSpPr>
        <p:spPr>
          <a:xfrm flipH="false" flipV="false" rot="0">
            <a:off x="10580029" y="2684911"/>
            <a:ext cx="7025413" cy="7069365"/>
          </a:xfrm>
          <a:custGeom>
            <a:avLst/>
            <a:gdLst/>
            <a:ahLst/>
            <a:cxnLst/>
            <a:rect r="r" b="b" t="t" l="l"/>
            <a:pathLst>
              <a:path h="7069365" w="7025413">
                <a:moveTo>
                  <a:pt x="0" y="0"/>
                </a:moveTo>
                <a:lnTo>
                  <a:pt x="7025413" y="0"/>
                </a:lnTo>
                <a:lnTo>
                  <a:pt x="7025413" y="7069365"/>
                </a:lnTo>
                <a:lnTo>
                  <a:pt x="0" y="7069365"/>
                </a:lnTo>
                <a:lnTo>
                  <a:pt x="0" y="0"/>
                </a:lnTo>
                <a:close/>
              </a:path>
            </a:pathLst>
          </a:custGeom>
          <a:blipFill>
            <a:blip r:embed="rId3"/>
            <a:stretch>
              <a:fillRect l="-148" t="0" r="-148" b="-1067"/>
            </a:stretch>
          </a:blipFill>
          <a:ln w="38100" cap="sq">
            <a:solidFill>
              <a:srgbClr val="000000"/>
            </a:solidFill>
            <a:prstDash val="solid"/>
            <a:miter/>
          </a:ln>
        </p:spPr>
      </p:sp>
      <p:sp>
        <p:nvSpPr>
          <p:cNvPr name="TextBox 4" id="4"/>
          <p:cNvSpPr txBox="true"/>
          <p:nvPr/>
        </p:nvSpPr>
        <p:spPr>
          <a:xfrm rot="0">
            <a:off x="5289007" y="729933"/>
            <a:ext cx="9038135" cy="530859"/>
          </a:xfrm>
          <a:prstGeom prst="rect">
            <a:avLst/>
          </a:prstGeom>
        </p:spPr>
        <p:txBody>
          <a:bodyPr anchor="t" rtlCol="false" tIns="0" lIns="0" bIns="0" rIns="0">
            <a:spAutoFit/>
          </a:bodyPr>
          <a:lstStyle/>
          <a:p>
            <a:pPr algn="ctr">
              <a:lnSpc>
                <a:spcPts val="4340"/>
              </a:lnSpc>
            </a:pPr>
            <a:r>
              <a:rPr lang="en-US" b="true" sz="3100">
                <a:solidFill>
                  <a:srgbClr val="1D1D1F"/>
                </a:solidFill>
                <a:latin typeface="Raleway Heavy"/>
                <a:ea typeface="Raleway Heavy"/>
                <a:cs typeface="Raleway Heavy"/>
                <a:sym typeface="Raleway Heavy"/>
              </a:rPr>
              <a:t>6. SEATS WON BY I.N.D.I.A. ALLIANZ PARTIES</a:t>
            </a:r>
          </a:p>
        </p:txBody>
      </p:sp>
      <p:sp>
        <p:nvSpPr>
          <p:cNvPr name="TextBox 5" id="5"/>
          <p:cNvSpPr txBox="true"/>
          <p:nvPr/>
        </p:nvSpPr>
        <p:spPr>
          <a:xfrm rot="0">
            <a:off x="1028700" y="1651095"/>
            <a:ext cx="2477263"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Query</a:t>
            </a:r>
          </a:p>
        </p:txBody>
      </p:sp>
      <p:sp>
        <p:nvSpPr>
          <p:cNvPr name="TextBox 6" id="6"/>
          <p:cNvSpPr txBox="true"/>
          <p:nvPr/>
        </p:nvSpPr>
        <p:spPr>
          <a:xfrm rot="0">
            <a:off x="12998993" y="1887015"/>
            <a:ext cx="2187485" cy="557566"/>
          </a:xfrm>
          <a:prstGeom prst="rect">
            <a:avLst/>
          </a:prstGeom>
        </p:spPr>
        <p:txBody>
          <a:bodyPr anchor="t" rtlCol="false" tIns="0" lIns="0" bIns="0" rIns="0">
            <a:spAutoFit/>
          </a:bodyPr>
          <a:lstStyle/>
          <a:p>
            <a:pPr algn="l">
              <a:lnSpc>
                <a:spcPts val="4598"/>
              </a:lnSpc>
            </a:pPr>
            <a:r>
              <a:rPr lang="en-US" sz="3065" b="true">
                <a:solidFill>
                  <a:srgbClr val="1D1D1F"/>
                </a:solidFill>
                <a:latin typeface="Now Bold"/>
                <a:ea typeface="Now Bold"/>
                <a:cs typeface="Now Bold"/>
                <a:sym typeface="Now Bold"/>
              </a:rPr>
              <a:t>Result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DAGQaiXbIGI</dc:identifier>
  <dcterms:modified xsi:type="dcterms:W3CDTF">2011-08-01T06:04:30Z</dcterms:modified>
  <cp:revision>1</cp:revision>
  <dc:title>ELECTION 2024</dc:title>
</cp:coreProperties>
</file>